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08" r:id="rId3"/>
    <p:sldId id="279" r:id="rId4"/>
    <p:sldId id="305" r:id="rId5"/>
    <p:sldId id="313" r:id="rId6"/>
    <p:sldId id="315" r:id="rId7"/>
    <p:sldId id="259" r:id="rId8"/>
    <p:sldId id="261" r:id="rId9"/>
    <p:sldId id="300" r:id="rId10"/>
    <p:sldId id="524" r:id="rId11"/>
    <p:sldId id="296" r:id="rId12"/>
    <p:sldId id="297" r:id="rId13"/>
    <p:sldId id="301" r:id="rId14"/>
    <p:sldId id="299" r:id="rId15"/>
    <p:sldId id="302" r:id="rId16"/>
    <p:sldId id="316" r:id="rId17"/>
    <p:sldId id="303" r:id="rId18"/>
    <p:sldId id="312" r:id="rId19"/>
    <p:sldId id="320" r:id="rId20"/>
    <p:sldId id="322" r:id="rId21"/>
    <p:sldId id="321" r:id="rId22"/>
    <p:sldId id="318" r:id="rId23"/>
    <p:sldId id="319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7" autoAdjust="0"/>
    <p:restoredTop sz="94660"/>
  </p:normalViewPr>
  <p:slideViewPr>
    <p:cSldViewPr>
      <p:cViewPr varScale="1">
        <p:scale>
          <a:sx n="100" d="100"/>
          <a:sy n="100" d="100"/>
        </p:scale>
        <p:origin x="-209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A1AC2-2F2B-8241-912C-15B04BA9AD7F}" type="datetimeFigureOut">
              <a:rPr lang="en-US" smtClean="0"/>
              <a:t>8/5/13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90864-056F-284B-99E7-2DBA80F71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383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495268A-A697-4B7C-8226-919CBA1F93E0}" type="datetimeFigureOut">
              <a:rPr lang="en-US" smtClean="0"/>
              <a:pPr/>
              <a:t>8/5/13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8372119-C557-4604-92A6-830A5DE0F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764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make these more exciting/precise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72119-C557-4604-92A6-830A5DE0F6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78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Reference:</a:t>
            </a:r>
            <a:r>
              <a:rPr lang="en-US" baseline="0" dirty="0" smtClean="0"/>
              <a:t> p. 13, Principles of Entity Resolution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Discuss false positive (type1) / false negative (</a:t>
            </a:r>
            <a:r>
              <a:rPr lang="en-US" baseline="0" dirty="0" err="1" smtClean="0"/>
              <a:t>typeII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imbalance in size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Typically focus of evaluation is on positives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Most ER systems designed to avoid false positives, at expense of creating </a:t>
            </a:r>
            <a:r>
              <a:rPr lang="en-US" baseline="0" dirty="0" err="1" smtClean="0"/>
              <a:t>flase</a:t>
            </a:r>
            <a:r>
              <a:rPr lang="en-US" baseline="0" dirty="0" smtClean="0"/>
              <a:t> negatives.</a:t>
            </a:r>
          </a:p>
          <a:p>
            <a:r>
              <a:rPr lang="en-US" baseline="0" dirty="0" smtClean="0"/>
              <a:t>(e.g., better to have two accounts for one customer that to merge the accounts of two different customers)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72119-C557-4604-92A6-830A5DE0F6D2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http://nlp.uned.es/docs/amigo2007a.pdf</a:t>
            </a:r>
          </a:p>
          <a:p>
            <a:endParaRPr lang="en-US" dirty="0" smtClean="0"/>
          </a:p>
          <a:p>
            <a:r>
              <a:rPr lang="en-US" dirty="0" smtClean="0"/>
              <a:t>By complexity I mean, </a:t>
            </a:r>
            <a:r>
              <a:rPr lang="en-US" smtClean="0"/>
              <a:t>description</a:t>
            </a:r>
            <a:r>
              <a:rPr lang="en-US" baseline="0" smtClean="0"/>
              <a:t> complexity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72119-C557-4604-92A6-830A5DE0F6D2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search </a:t>
            </a:r>
            <a:r>
              <a:rPr lang="en-US" i="1" dirty="0" smtClean="0"/>
              <a:t>– query disambiguation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72119-C557-4604-92A6-830A5DE0F6D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84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E9ACE-BE92-44D3-AAEB-D28CFDC9ED9E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72119-C557-4604-92A6-830A5DE0F6D2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72119-C557-4604-92A6-830A5DE0F6D2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72119-C557-4604-92A6-830A5DE0F6D2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72119-C557-4604-92A6-830A5DE0F6D2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72119-C557-4604-92A6-830A5DE0F6D2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Motif search is a special case where the </a:t>
            </a:r>
          </a:p>
          <a:p>
            <a:r>
              <a:rPr lang="en-US" dirty="0" err="1" smtClean="0"/>
              <a:t>Lcg</a:t>
            </a:r>
            <a:r>
              <a:rPr lang="en-US" dirty="0" smtClean="0"/>
              <a:t>: took out &amp; motif alignment in the title, complicates things.</a:t>
            </a:r>
            <a:r>
              <a:rPr lang="en-US" baseline="0" dirty="0" smtClean="0"/>
              <a:t>   Think about what are important </a:t>
            </a:r>
            <a:r>
              <a:rPr lang="en-US" baseline="0" dirty="0" err="1" smtClean="0"/>
              <a:t>poitns</a:t>
            </a:r>
            <a:r>
              <a:rPr lang="en-US" baseline="0" dirty="0" smtClean="0"/>
              <a:t> to get across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72119-C557-4604-92A6-830A5DE0F6D2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D84F-1214-A14A-B7B0-C9E54AFF38FE}" type="datetime1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2A2A0-080D-BD49-AF71-BFFD86244168}" type="datetime1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1461-B312-7848-9825-0058DF921681}" type="datetime1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48B63-782A-294C-9365-E3DF15A6170B}" type="datetime1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7D40-2173-E441-A267-6946BF205873}" type="datetime1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ED0-A463-A941-80FD-0ED03801F219}" type="datetime1">
              <a:rPr lang="en-US" smtClean="0"/>
              <a:t>8/5/13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D89B-849C-AF42-A2A3-1E8763773AB1}" type="datetime1">
              <a:rPr lang="en-US" smtClean="0"/>
              <a:t>8/5/13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510B-96E9-F04A-A6AC-68461EE689F5}" type="datetime1">
              <a:rPr lang="en-US" smtClean="0"/>
              <a:t>8/5/13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444C-98CD-8146-8C48-53A8A35618FD}" type="datetime1">
              <a:rPr lang="en-US" smtClean="0"/>
              <a:t>8/5/13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CEB6B-02BA-5145-A454-289AAB6C4589}" type="datetime1">
              <a:rPr lang="en-US" smtClean="0"/>
              <a:t>8/5/13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1CE4-10AE-5645-803A-977C106D9304}" type="datetime1">
              <a:rPr lang="en-US" smtClean="0"/>
              <a:t>8/5/13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43000"/>
            <a:ext cx="88392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B023E-3C6A-3C4A-AA3E-39001430B7DC}" type="datetime1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008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umd.edu/~getoor/Tutorials/ER_KDD2013.pdf" TargetMode="External"/><Relationship Id="rId3" Type="http://schemas.openxmlformats.org/officeDocument/2006/relationships/hyperlink" Target="http://goo.gl/7tKii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3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Ui38o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5.png"/><Relationship Id="rId13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0.png"/><Relationship Id="rId7" Type="http://schemas.openxmlformats.org/officeDocument/2006/relationships/image" Target="../media/image35.png"/><Relationship Id="rId8" Type="http://schemas.openxmlformats.org/officeDocument/2006/relationships/image" Target="../media/image39.png"/><Relationship Id="rId9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0.png"/><Relationship Id="rId7" Type="http://schemas.openxmlformats.org/officeDocument/2006/relationships/image" Target="../media/image35.png"/><Relationship Id="rId8" Type="http://schemas.openxmlformats.org/officeDocument/2006/relationships/image" Target="../media/image39.png"/><Relationship Id="rId9" Type="http://schemas.openxmlformats.org/officeDocument/2006/relationships/image" Target="../media/image44.png"/><Relationship Id="rId10" Type="http://schemas.openxmlformats.org/officeDocument/2006/relationships/image" Target="../media/image29.png"/><Relationship Id="rId11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0.png"/><Relationship Id="rId7" Type="http://schemas.openxmlformats.org/officeDocument/2006/relationships/image" Target="../media/image35.png"/><Relationship Id="rId8" Type="http://schemas.openxmlformats.org/officeDocument/2006/relationships/image" Target="../media/image39.png"/><Relationship Id="rId9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Entity </a:t>
            </a:r>
            <a:r>
              <a:rPr lang="en-US" dirty="0" smtClean="0"/>
              <a:t>Resolution for Big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733800"/>
            <a:ext cx="3581400" cy="17526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tx1"/>
                </a:solidFill>
              </a:rPr>
              <a:t>Lise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Getoor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2400" i="1" dirty="0" smtClean="0">
                <a:solidFill>
                  <a:schemeClr val="tx1"/>
                </a:solidFill>
              </a:rPr>
              <a:t>University of Maryland College Park, MD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419600" y="3733800"/>
            <a:ext cx="3886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Ashwin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Machanavajjhala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ctr">
              <a:spcBef>
                <a:spcPct val="20000"/>
              </a:spcBef>
            </a:pPr>
            <a:r>
              <a:rPr lang="en-US" sz="2400" i="1" dirty="0" smtClean="0">
                <a:solidFill>
                  <a:prstClr val="black"/>
                </a:solidFill>
              </a:rPr>
              <a:t>Duke University</a:t>
            </a:r>
          </a:p>
          <a:p>
            <a:pPr algn="ctr">
              <a:spcBef>
                <a:spcPct val="20000"/>
              </a:spcBef>
            </a:pPr>
            <a:r>
              <a:rPr lang="en-US" sz="2400" i="1" dirty="0" smtClean="0">
                <a:solidFill>
                  <a:prstClr val="black"/>
                </a:solidFill>
              </a:rPr>
              <a:t>Durham, NC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5449669"/>
            <a:ext cx="8077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 smtClean="0">
                <a:hlinkClick r:id="rId2"/>
              </a:rPr>
              <a:t>http://www.cs.umd.edu/~getoor/Tutorials/ER_KDD2013.</a:t>
            </a:r>
            <a:r>
              <a:rPr lang="en-US" sz="2200" b="1" dirty="0" smtClean="0">
                <a:hlinkClick r:id="rId2"/>
              </a:rPr>
              <a:t>pdf</a:t>
            </a:r>
            <a:endParaRPr lang="en-US" sz="2200" b="1" dirty="0" smtClean="0"/>
          </a:p>
          <a:p>
            <a:pPr algn="ctr"/>
            <a:r>
              <a:rPr lang="en-US" sz="2200" b="1" dirty="0">
                <a:hlinkClick r:id="rId3"/>
              </a:rPr>
              <a:t>http://goo.gl/</a:t>
            </a:r>
            <a:r>
              <a:rPr lang="en-US" sz="2200" b="1" dirty="0" smtClean="0">
                <a:hlinkClick r:id="rId3"/>
              </a:rPr>
              <a:t>7tKiiL</a:t>
            </a:r>
            <a:r>
              <a:rPr lang="en-US" sz="2200" b="1" dirty="0" smtClean="0"/>
              <a:t>  </a:t>
            </a:r>
            <a:endParaRPr lang="en-US" sz="2200" b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IP Aliasing Problem   </a:t>
            </a:r>
            <a:r>
              <a:rPr lang="en-US" sz="3100" dirty="0" smtClean="0"/>
              <a:t>[</a:t>
            </a:r>
            <a:r>
              <a:rPr lang="en-US" sz="3100" dirty="0" err="1" smtClean="0"/>
              <a:t>Willinger</a:t>
            </a:r>
            <a:r>
              <a:rPr lang="en-US" sz="3100" dirty="0" smtClean="0"/>
              <a:t> et al. 2009]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6950" y="1385888"/>
            <a:ext cx="4610100" cy="4086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Challenges in 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Name/Attribute ambiguity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http://upload.wikimedia.org/wikipedia/commons/thumb/2/27/TomCruiseDec08MTV_cropped.jpg/183px-TomCruiseDec08MTV_cropp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905001"/>
            <a:ext cx="1336357" cy="175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http://www.arsenal.com/assets/_files/images/import/-images-c-cruise_0708to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1905000"/>
            <a:ext cx="1752600" cy="175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85800" y="2743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Thomas Cruise </a:t>
            </a:r>
            <a:endParaRPr lang="en-US" b="1" dirty="0"/>
          </a:p>
        </p:txBody>
      </p:sp>
      <p:pic>
        <p:nvPicPr>
          <p:cNvPr id="1030" name="Picture 6" descr="File:Jordan Lipofsk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5874" y="4343400"/>
            <a:ext cx="1495349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85800" y="50408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Michael Jordan</a:t>
            </a:r>
            <a:endParaRPr lang="en-US" b="1" dirty="0"/>
          </a:p>
        </p:txBody>
      </p:sp>
      <p:pic>
        <p:nvPicPr>
          <p:cNvPr id="1032" name="Picture 8" descr="pictur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6400" y="4267200"/>
            <a:ext cx="1143000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Challenges in 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Name/Attribute ambiguity</a:t>
            </a:r>
          </a:p>
          <a:p>
            <a:r>
              <a:rPr lang="en-US" dirty="0" smtClean="0"/>
              <a:t>Errors due to data entry</a:t>
            </a:r>
            <a:endParaRPr lang="en-US" dirty="0"/>
          </a:p>
        </p:txBody>
      </p:sp>
      <p:pic>
        <p:nvPicPr>
          <p:cNvPr id="19460" name="Picture 4" descr="http://www.cartoonstock.com/newscartoons/cartoonists/mfl/lowres/mfln4356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466974"/>
            <a:ext cx="3810000" cy="3171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462" name="Picture 6" descr="http://cbpr.me/blog/wp-content/uploads/2012/06/spelling-mistak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524000"/>
            <a:ext cx="2590800" cy="1721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https://cdn2.content.compendiumblog.com/uploads/user/458939f4-fe08-4dbc-b271-efca0f5a2682/ba6a552e-3bc0-4eed-9c9a-eae3ade49498/Image/f5d7fa9b401788538b73e6669268d389/typ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3657599"/>
            <a:ext cx="2590800" cy="2036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Challenges in 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Name/Attribute ambiguity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Errors due to data entry</a:t>
            </a:r>
          </a:p>
          <a:p>
            <a:r>
              <a:rPr lang="en-US" dirty="0" smtClean="0"/>
              <a:t>Missing Values</a:t>
            </a:r>
            <a:endParaRPr lang="en-US" dirty="0"/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1" y="2667001"/>
            <a:ext cx="7362308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565647" y="6400800"/>
            <a:ext cx="4044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[Gill et al; </a:t>
            </a:r>
            <a:r>
              <a:rPr lang="en-US" sz="2400" dirty="0" err="1" smtClean="0">
                <a:solidFill>
                  <a:prstClr val="black"/>
                </a:solidFill>
              </a:rPr>
              <a:t>Univ</a:t>
            </a:r>
            <a:r>
              <a:rPr lang="en-US" sz="2400" dirty="0" smtClean="0">
                <a:solidFill>
                  <a:prstClr val="black"/>
                </a:solidFill>
              </a:rPr>
              <a:t> of Oxford 2003]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Challenges in 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41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Name/Attribute ambiguity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Errors due to data entry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Missing Values</a:t>
            </a:r>
          </a:p>
          <a:p>
            <a:r>
              <a:rPr lang="en-US" dirty="0" smtClean="0"/>
              <a:t>Changing Attributes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Data formatting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Abbreviations / Data Truncation</a:t>
            </a:r>
          </a:p>
          <a:p>
            <a:endParaRPr lang="en-US" dirty="0" smtClean="0"/>
          </a:p>
        </p:txBody>
      </p:sp>
      <p:pic>
        <p:nvPicPr>
          <p:cNvPr id="60418" name="Picture 2" descr="http://4.bp.blogspot.com/_el77EMWaU14/TP5i3CQjRPI/AAAAAAAAADA/sEbaoTEK0m8/s1600/we-have-moved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2209800"/>
            <a:ext cx="1348882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0420" name="Picture 4" descr="http://www.europeword.com/blog/wp-content/uploads/European-Date-Format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3810000"/>
            <a:ext cx="1286031" cy="193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Big-Data ER Challenges</a:t>
            </a:r>
            <a:endParaRPr lang="en-US" dirty="0"/>
          </a:p>
        </p:txBody>
      </p:sp>
      <p:pic>
        <p:nvPicPr>
          <p:cNvPr id="61444" name="Picture 4" descr="C:\Users\Ashwin\Dropbox\Getoor-Ashwin\AAAI-2012\images\lod-datasets_2011-09-19_color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838200"/>
            <a:ext cx="8634921" cy="5693969"/>
          </a:xfrm>
          <a:prstGeom prst="rect">
            <a:avLst/>
          </a:prstGeom>
          <a:noFill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Big-Data ER Challenges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943600"/>
          </a:xfrm>
        </p:spPr>
        <p:txBody>
          <a:bodyPr>
            <a:normAutofit/>
          </a:bodyPr>
          <a:lstStyle/>
          <a:p>
            <a:r>
              <a:rPr lang="en-US" sz="2600" dirty="0" smtClean="0"/>
              <a:t>Larger and more Datasets</a:t>
            </a:r>
          </a:p>
          <a:p>
            <a:pPr lvl="1"/>
            <a:r>
              <a:rPr lang="en-US" sz="2200" dirty="0" smtClean="0"/>
              <a:t>Need efficient parallel techniques</a:t>
            </a:r>
          </a:p>
          <a:p>
            <a:r>
              <a:rPr lang="en-US" sz="2600" dirty="0" smtClean="0"/>
              <a:t>More Heterogeneity </a:t>
            </a:r>
          </a:p>
          <a:p>
            <a:pPr lvl="1"/>
            <a:r>
              <a:rPr lang="en-US" sz="2200" dirty="0" smtClean="0"/>
              <a:t>Unstructured, Unclean and Incomplete data. Diverse data types.</a:t>
            </a:r>
          </a:p>
          <a:p>
            <a:pPr lvl="1"/>
            <a:r>
              <a:rPr lang="en-US" sz="2200" dirty="0" smtClean="0"/>
              <a:t>No longer just matching names with names, but Amazon profiles with browsing history on Google and friends network in </a:t>
            </a:r>
            <a:r>
              <a:rPr lang="en-US" sz="2200" dirty="0" err="1" smtClean="0"/>
              <a:t>Facebook</a:t>
            </a:r>
            <a:r>
              <a:rPr lang="en-US" sz="2200" dirty="0" smtClean="0"/>
              <a:t>.</a:t>
            </a:r>
          </a:p>
          <a:p>
            <a:pPr>
              <a:buNone/>
            </a:pPr>
            <a:endParaRPr lang="en-US" sz="2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Big-Data ER Challenges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943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Larger and more Datasets</a:t>
            </a:r>
          </a:p>
          <a:p>
            <a:pPr lvl="1"/>
            <a:r>
              <a:rPr lang="en-US" dirty="0" smtClean="0"/>
              <a:t>Need efficient parallel techniques</a:t>
            </a:r>
          </a:p>
          <a:p>
            <a:r>
              <a:rPr lang="en-US" dirty="0" smtClean="0"/>
              <a:t>More Heterogeneity </a:t>
            </a:r>
          </a:p>
          <a:p>
            <a:pPr lvl="1"/>
            <a:r>
              <a:rPr lang="en-US" dirty="0" smtClean="0"/>
              <a:t>Unstructured, Unclean and Incomplete data. Diverse data types.</a:t>
            </a:r>
          </a:p>
          <a:p>
            <a:r>
              <a:rPr lang="en-US" dirty="0" smtClean="0"/>
              <a:t>More linked</a:t>
            </a:r>
          </a:p>
          <a:p>
            <a:pPr lvl="1"/>
            <a:r>
              <a:rPr lang="en-US" dirty="0" smtClean="0"/>
              <a:t>Need to infer relationships in addition to “equality”</a:t>
            </a:r>
          </a:p>
          <a:p>
            <a:r>
              <a:rPr lang="en-US" dirty="0" smtClean="0"/>
              <a:t>Multi-Relational </a:t>
            </a:r>
          </a:p>
          <a:p>
            <a:pPr lvl="1"/>
            <a:r>
              <a:rPr lang="en-US" dirty="0" smtClean="0"/>
              <a:t>Deal with structure of entities (Are </a:t>
            </a:r>
            <a:r>
              <a:rPr lang="en-US" dirty="0" err="1" smtClean="0"/>
              <a:t>Walmart</a:t>
            </a:r>
            <a:r>
              <a:rPr lang="en-US" dirty="0" smtClean="0"/>
              <a:t> and </a:t>
            </a:r>
            <a:r>
              <a:rPr lang="en-US" dirty="0" err="1" smtClean="0"/>
              <a:t>Walmart</a:t>
            </a:r>
            <a:r>
              <a:rPr lang="en-US" dirty="0" smtClean="0"/>
              <a:t> Pharmacy the same?)</a:t>
            </a:r>
          </a:p>
          <a:p>
            <a:r>
              <a:rPr lang="en-US" dirty="0" smtClean="0"/>
              <a:t>Multi-domain</a:t>
            </a:r>
          </a:p>
          <a:p>
            <a:pPr lvl="1"/>
            <a:r>
              <a:rPr lang="en-US" dirty="0" smtClean="0"/>
              <a:t>Customizable methods that span across domains</a:t>
            </a:r>
          </a:p>
          <a:p>
            <a:r>
              <a:rPr lang="en-US" dirty="0" smtClean="0"/>
              <a:t>Multiple applications  </a:t>
            </a:r>
            <a:r>
              <a:rPr lang="en-US" sz="2600" dirty="0" smtClean="0"/>
              <a:t>(web search versus comparison shopping)</a:t>
            </a:r>
            <a:endParaRPr lang="en-US" dirty="0" smtClean="0"/>
          </a:p>
          <a:p>
            <a:pPr lvl="1"/>
            <a:r>
              <a:rPr lang="en-US" dirty="0" smtClean="0"/>
              <a:t>Serve diverse application with different accuracy requirements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Abstract Problem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Algorithmic Foundations of 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Scaling ER to Big-Data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Challenges &amp; Future Directions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Problem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Algorithmic Foundations of ER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sz="2200" dirty="0" smtClean="0"/>
              <a:t>Data Preparation and Match Features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sz="2200" dirty="0" err="1" smtClean="0"/>
              <a:t>Pairwise</a:t>
            </a:r>
            <a:r>
              <a:rPr lang="en-US" sz="2200" dirty="0" smtClean="0"/>
              <a:t> ER	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sz="2200" dirty="0" smtClean="0"/>
              <a:t>Constraints in ER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sz="2200" dirty="0" smtClean="0"/>
              <a:t>Algorithms</a:t>
            </a:r>
          </a:p>
          <a:p>
            <a:pPr marL="1257300" lvl="2" indent="-457200"/>
            <a:r>
              <a:rPr lang="en-US" sz="1800" dirty="0" smtClean="0"/>
              <a:t>Record Linkage</a:t>
            </a:r>
          </a:p>
          <a:p>
            <a:pPr marL="1257300" lvl="2" indent="-457200"/>
            <a:r>
              <a:rPr lang="en-US" sz="1800" dirty="0" err="1" smtClean="0"/>
              <a:t>Deduplication</a:t>
            </a:r>
            <a:endParaRPr lang="en-US" sz="1800" dirty="0" smtClean="0"/>
          </a:p>
          <a:p>
            <a:pPr marL="1257300" lvl="2" indent="-457200"/>
            <a:r>
              <a:rPr lang="en-US" sz="1800" dirty="0" smtClean="0"/>
              <a:t>Collective ER</a:t>
            </a:r>
            <a:endParaRPr lang="en-US" sz="17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Scaling ER to Big-Data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Challenges &amp; Future Directions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Line Callout 1 3"/>
          <p:cNvSpPr/>
          <p:nvPr/>
        </p:nvSpPr>
        <p:spPr>
          <a:xfrm>
            <a:off x="6096000" y="4191000"/>
            <a:ext cx="2057400" cy="609600"/>
          </a:xfrm>
          <a:prstGeom prst="borderCallout1">
            <a:avLst>
              <a:gd name="adj1" fmla="val 47855"/>
              <a:gd name="adj2" fmla="val -8333"/>
              <a:gd name="adj3" fmla="val 56530"/>
              <a:gd name="adj4" fmla="val -150439"/>
            </a:avLst>
          </a:prstGeom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10 minute break</a:t>
            </a:r>
            <a:endParaRPr lang="en-US" sz="2000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Entity Resolution?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i="1" dirty="0" smtClean="0"/>
              <a:t>Problem of identifying and linking/grouping  different manifestations of the same real world object. </a:t>
            </a:r>
          </a:p>
          <a:p>
            <a:pPr>
              <a:buNone/>
            </a:pPr>
            <a:endParaRPr lang="en-US" i="1" dirty="0" smtClean="0"/>
          </a:p>
          <a:p>
            <a:pPr>
              <a:buNone/>
            </a:pPr>
            <a:r>
              <a:rPr lang="en-US" sz="2400" dirty="0" smtClean="0"/>
              <a:t>Examples of manifestations and objects: </a:t>
            </a:r>
          </a:p>
          <a:p>
            <a:r>
              <a:rPr lang="en-US" sz="2400" dirty="0" smtClean="0"/>
              <a:t>Different ways of addressing (names, email addresses, </a:t>
            </a:r>
            <a:r>
              <a:rPr lang="en-US" sz="2400" dirty="0" err="1" smtClean="0"/>
              <a:t>FaceBook</a:t>
            </a:r>
            <a:r>
              <a:rPr lang="en-US" sz="2400" dirty="0" smtClean="0"/>
              <a:t> accounts) the same person in text.</a:t>
            </a:r>
          </a:p>
          <a:p>
            <a:r>
              <a:rPr lang="en-US" sz="2400" dirty="0" smtClean="0"/>
              <a:t>Web pages with differing descriptions of the same business.</a:t>
            </a:r>
          </a:p>
          <a:p>
            <a:r>
              <a:rPr lang="en-US" sz="2400" dirty="0" smtClean="0"/>
              <a:t>Different photos of the same object.</a:t>
            </a:r>
          </a:p>
          <a:p>
            <a:r>
              <a:rPr lang="en-US" sz="2400" dirty="0" smtClean="0"/>
              <a:t>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Problem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Algorithmic Foundations of 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Scaling ER to Big-Data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Blocking/Canopy Generation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Distributed 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Challenges &amp; Future Directions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Problem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Algorithmic Foundations of 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Scaling ER to Big-Data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Challenges &amp; Future Directions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</a:t>
            </a:r>
            <a:r>
              <a:rPr lang="en-US" smtClean="0"/>
              <a:t>the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we cover: </a:t>
            </a:r>
          </a:p>
          <a:p>
            <a:pPr lvl="1"/>
            <a:r>
              <a:rPr lang="en-US" dirty="0" smtClean="0"/>
              <a:t>Fundamental algorithmic concepts in ER</a:t>
            </a:r>
          </a:p>
          <a:p>
            <a:pPr lvl="1"/>
            <a:r>
              <a:rPr lang="en-US" dirty="0" smtClean="0"/>
              <a:t>Scaling ER to big datasets</a:t>
            </a:r>
          </a:p>
          <a:p>
            <a:pPr lvl="1"/>
            <a:r>
              <a:rPr lang="en-US" dirty="0" smtClean="0"/>
              <a:t>Taxonomy of current ER algorithms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we do not cover: </a:t>
            </a:r>
          </a:p>
          <a:p>
            <a:pPr lvl="1"/>
            <a:r>
              <a:rPr lang="en-US" dirty="0" smtClean="0"/>
              <a:t>Schema/ontology resolution</a:t>
            </a:r>
          </a:p>
          <a:p>
            <a:pPr lvl="1"/>
            <a:r>
              <a:rPr lang="en-US" dirty="0" smtClean="0"/>
              <a:t>Data fusion/integration/exchange/cleaning</a:t>
            </a:r>
          </a:p>
          <a:p>
            <a:pPr lvl="1"/>
            <a:r>
              <a:rPr lang="en-US" dirty="0" smtClean="0"/>
              <a:t>Entity/Information Extraction</a:t>
            </a:r>
          </a:p>
          <a:p>
            <a:pPr lvl="1"/>
            <a:r>
              <a:rPr lang="en-US" dirty="0" smtClean="0"/>
              <a:t>Privacy aspects of Entity Resolution</a:t>
            </a:r>
          </a:p>
          <a:p>
            <a:pPr lvl="1"/>
            <a:r>
              <a:rPr lang="en-US" dirty="0" smtClean="0"/>
              <a:t>Details on similarity measures</a:t>
            </a:r>
          </a:p>
          <a:p>
            <a:pPr lvl="1"/>
            <a:r>
              <a:rPr lang="en-US" dirty="0" smtClean="0"/>
              <a:t>Technical details and proofs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Book / Survey Articles</a:t>
            </a:r>
          </a:p>
          <a:p>
            <a:pPr lvl="1"/>
            <a:r>
              <a:rPr lang="en-US" sz="2000" dirty="0" smtClean="0"/>
              <a:t>Data Quality and Record Linkage Techniques</a:t>
            </a:r>
            <a:br>
              <a:rPr lang="en-US" sz="2000" dirty="0" smtClean="0"/>
            </a:br>
            <a:r>
              <a:rPr lang="en-US" sz="2000" dirty="0" smtClean="0"/>
              <a:t>[T. Herzog, F. </a:t>
            </a:r>
            <a:r>
              <a:rPr lang="en-US" sz="2000" dirty="0" err="1" smtClean="0"/>
              <a:t>Scheuren</a:t>
            </a:r>
            <a:r>
              <a:rPr lang="en-US" sz="2000" dirty="0" smtClean="0"/>
              <a:t>, W. Winkler, Springer, ’07]</a:t>
            </a:r>
          </a:p>
          <a:p>
            <a:pPr lvl="1"/>
            <a:r>
              <a:rPr lang="en-US" sz="2000" dirty="0" smtClean="0"/>
              <a:t>Duplicate Record Detection [A. </a:t>
            </a:r>
            <a:r>
              <a:rPr lang="en-US" sz="2000" dirty="0" err="1" smtClean="0"/>
              <a:t>Elmagrid</a:t>
            </a:r>
            <a:r>
              <a:rPr lang="en-US" sz="2000" dirty="0" smtClean="0"/>
              <a:t>, P. </a:t>
            </a:r>
            <a:r>
              <a:rPr lang="en-US" sz="2000" dirty="0" err="1" smtClean="0"/>
              <a:t>Ipeirotis</a:t>
            </a:r>
            <a:r>
              <a:rPr lang="en-US" sz="2000" dirty="0" smtClean="0"/>
              <a:t>, V. </a:t>
            </a:r>
            <a:r>
              <a:rPr lang="en-US" sz="2000" dirty="0" err="1" smtClean="0"/>
              <a:t>Verykios</a:t>
            </a:r>
            <a:r>
              <a:rPr lang="en-US" sz="2000" dirty="0" smtClean="0"/>
              <a:t>, TKDE ‘07]</a:t>
            </a:r>
          </a:p>
          <a:p>
            <a:pPr lvl="1"/>
            <a:r>
              <a:rPr lang="en-US" sz="2000" dirty="0" smtClean="0"/>
              <a:t>An Introduction to Duplicate Detection [F. </a:t>
            </a:r>
            <a:r>
              <a:rPr lang="en-US" sz="2000" dirty="0" err="1" smtClean="0"/>
              <a:t>Naumann</a:t>
            </a:r>
            <a:r>
              <a:rPr lang="en-US" sz="2000" dirty="0" smtClean="0"/>
              <a:t>, M. Herschel, M&amp;P synthesis lectures 2010]</a:t>
            </a:r>
          </a:p>
          <a:p>
            <a:pPr lvl="1"/>
            <a:r>
              <a:rPr lang="en-US" sz="2000" dirty="0" smtClean="0"/>
              <a:t>Evaluation of Entity Resolution Approached on Real-world Match Problems </a:t>
            </a:r>
            <a:br>
              <a:rPr lang="en-US" sz="2000" dirty="0" smtClean="0"/>
            </a:br>
            <a:r>
              <a:rPr lang="en-US" sz="2000" dirty="0" smtClean="0"/>
              <a:t>[H. </a:t>
            </a:r>
            <a:r>
              <a:rPr lang="en-US" sz="2000" dirty="0" err="1" smtClean="0"/>
              <a:t>Kopke</a:t>
            </a:r>
            <a:r>
              <a:rPr lang="en-US" sz="2000" dirty="0" smtClean="0"/>
              <a:t>, A. Thor, E. </a:t>
            </a:r>
            <a:r>
              <a:rPr lang="en-US" sz="2000" dirty="0" err="1" smtClean="0"/>
              <a:t>Rahm</a:t>
            </a:r>
            <a:r>
              <a:rPr lang="en-US" sz="2000" dirty="0" smtClean="0"/>
              <a:t>, PVLDB 2010]</a:t>
            </a:r>
          </a:p>
          <a:p>
            <a:pPr lvl="1"/>
            <a:r>
              <a:rPr lang="en-US" sz="2000" dirty="0" smtClean="0"/>
              <a:t>Data Matching [P. Christen, Springer 2012]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Tutorials</a:t>
            </a:r>
          </a:p>
          <a:p>
            <a:pPr lvl="1"/>
            <a:r>
              <a:rPr lang="en-US" sz="2000" dirty="0" smtClean="0"/>
              <a:t>Record Linkage: Similarity measures and Algorithms</a:t>
            </a:r>
            <a:br>
              <a:rPr lang="en-US" sz="2000" dirty="0" smtClean="0"/>
            </a:br>
            <a:r>
              <a:rPr lang="en-US" sz="2000" dirty="0" smtClean="0"/>
              <a:t>[N. </a:t>
            </a:r>
            <a:r>
              <a:rPr lang="en-US" sz="2000" dirty="0" err="1" smtClean="0"/>
              <a:t>Koudas</a:t>
            </a:r>
            <a:r>
              <a:rPr lang="en-US" sz="2000" dirty="0" smtClean="0"/>
              <a:t>, S. </a:t>
            </a:r>
            <a:r>
              <a:rPr lang="en-US" sz="2000" dirty="0" err="1" smtClean="0"/>
              <a:t>Sarawagi</a:t>
            </a:r>
            <a:r>
              <a:rPr lang="en-US" sz="2000" dirty="0" smtClean="0"/>
              <a:t>, D. </a:t>
            </a:r>
            <a:r>
              <a:rPr lang="en-US" sz="2000" dirty="0" err="1" smtClean="0"/>
              <a:t>Srivatsava</a:t>
            </a:r>
            <a:r>
              <a:rPr lang="en-US" sz="2000" dirty="0" smtClean="0"/>
              <a:t> SIGMOD ‘06]</a:t>
            </a:r>
          </a:p>
          <a:p>
            <a:pPr lvl="1"/>
            <a:r>
              <a:rPr lang="en-US" sz="2000" dirty="0" smtClean="0"/>
              <a:t>Data fusion--Resolving data conflicts for integration </a:t>
            </a:r>
            <a:br>
              <a:rPr lang="en-US" sz="2000" dirty="0" smtClean="0"/>
            </a:br>
            <a:r>
              <a:rPr lang="en-US" sz="2000" dirty="0" smtClean="0"/>
              <a:t>[X. Dong, F. </a:t>
            </a:r>
            <a:r>
              <a:rPr lang="en-US" sz="2000" dirty="0" err="1" smtClean="0"/>
              <a:t>Naumann</a:t>
            </a:r>
            <a:r>
              <a:rPr lang="en-US" sz="2000" dirty="0" smtClean="0"/>
              <a:t> VLDB ‘09]</a:t>
            </a:r>
          </a:p>
          <a:p>
            <a:pPr lvl="1"/>
            <a:r>
              <a:rPr lang="en-US" sz="2000" dirty="0" smtClean="0"/>
              <a:t>Entity Resolution: Theory, Practice and Open Challenges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 smtClean="0">
                <a:hlinkClick r:id="rId2"/>
              </a:rPr>
              <a:t>http://goo.gl/Ui38o</a:t>
            </a:r>
            <a:r>
              <a:rPr lang="en-US" sz="2000" dirty="0" smtClean="0"/>
              <a:t> [L. </a:t>
            </a:r>
            <a:r>
              <a:rPr lang="en-US" sz="2000" dirty="0" err="1" smtClean="0"/>
              <a:t>Getoor</a:t>
            </a:r>
            <a:r>
              <a:rPr lang="en-US" sz="2000" dirty="0" smtClean="0"/>
              <a:t>, A. </a:t>
            </a:r>
            <a:r>
              <a:rPr lang="en-US" sz="2000" dirty="0" err="1" smtClean="0"/>
              <a:t>Machanavajjhala</a:t>
            </a:r>
            <a:r>
              <a:rPr lang="en-US" sz="2000" dirty="0" smtClean="0"/>
              <a:t> AAAI ‘12]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Problem Statement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4400" dirty="0" smtClean="0">
                <a:solidFill>
                  <a:prstClr val="black">
                    <a:tint val="75000"/>
                  </a:prstClr>
                </a:solidFill>
              </a:rPr>
              <a:t>PART 1</a:t>
            </a:r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Abstract Problem Statement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733800" y="1524000"/>
            <a:ext cx="0" cy="472440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4400" y="11430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Real World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105400" y="11430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Digital World</a:t>
            </a:r>
            <a:endParaRPr lang="en-US" sz="2400" b="1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133600"/>
            <a:ext cx="187642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5257800"/>
            <a:ext cx="1181535" cy="102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3124200"/>
            <a:ext cx="1085181" cy="971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2514600"/>
            <a:ext cx="1134109" cy="108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2" name="Picture 8" descr="http://www.freeiconsweb.com/Icons-show/icontexto-emoticons-PNG/icontexto-emoticons-03-128x12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95400" y="4267200"/>
            <a:ext cx="1371599" cy="1371600"/>
          </a:xfrm>
          <a:prstGeom prst="rect">
            <a:avLst/>
          </a:prstGeom>
          <a:noFill/>
        </p:spPr>
      </p:pic>
      <p:pic>
        <p:nvPicPr>
          <p:cNvPr id="77834" name="Picture 10" descr="http://www.freeiconsweb.com/Icons-show/icontexto-emoticons-PNG/icontexto-emoticons-07-128x128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86400" y="2286000"/>
            <a:ext cx="914399" cy="914400"/>
          </a:xfrm>
          <a:prstGeom prst="rect">
            <a:avLst/>
          </a:prstGeom>
          <a:noFill/>
        </p:spPr>
      </p:pic>
      <p:pic>
        <p:nvPicPr>
          <p:cNvPr id="77836" name="Picture 12" descr="http://www.freeiconsweb.com/Icons-show/icontexto-emoticons-PNG/icontexto-emoticons-14-128x128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62600" y="4191000"/>
            <a:ext cx="914399" cy="914400"/>
          </a:xfrm>
          <a:prstGeom prst="rect">
            <a:avLst/>
          </a:prstGeom>
          <a:noFill/>
        </p:spPr>
      </p:pic>
      <p:pic>
        <p:nvPicPr>
          <p:cNvPr id="77838" name="Picture 14" descr="http://www.freeiconsweb.com/Icons-show/icontexto-emoticons-PNG/icontexto-emoticons-06-128x128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67200" y="3886200"/>
            <a:ext cx="914399" cy="914400"/>
          </a:xfrm>
          <a:prstGeom prst="rect">
            <a:avLst/>
          </a:prstGeom>
          <a:noFill/>
        </p:spPr>
      </p:pic>
      <p:pic>
        <p:nvPicPr>
          <p:cNvPr id="77840" name="Picture 16" descr="http://www.freeiconsweb.com/Icons-show/icontexto-emoticons-PNG/icontexto-emoticons-11-128x128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53200" y="5334000"/>
            <a:ext cx="914399" cy="914400"/>
          </a:xfrm>
          <a:prstGeom prst="rect">
            <a:avLst/>
          </a:prstGeom>
          <a:noFill/>
        </p:spPr>
      </p:pic>
      <p:sp>
        <p:nvSpPr>
          <p:cNvPr id="20" name="Rectangular Callout 19"/>
          <p:cNvSpPr/>
          <p:nvPr/>
        </p:nvSpPr>
        <p:spPr>
          <a:xfrm>
            <a:off x="6705600" y="1600200"/>
            <a:ext cx="2057400" cy="838200"/>
          </a:xfrm>
          <a:prstGeom prst="wedgeRectCallout">
            <a:avLst>
              <a:gd name="adj1" fmla="val -33427"/>
              <a:gd name="adj2" fmla="val 14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Records / Mentions</a:t>
            </a:r>
            <a:endParaRPr lang="en-US" sz="28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Deduplication</a:t>
            </a:r>
            <a:r>
              <a:rPr lang="en-US" dirty="0" smtClean="0"/>
              <a:t> 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 the records/mentions that correspond to same entity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4724400"/>
            <a:ext cx="1181535" cy="102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3810000"/>
            <a:ext cx="1085181" cy="971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2819400"/>
            <a:ext cx="1134109" cy="108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http://www.freeiconsweb.com/Icons-show/icontexto-emoticons-PNG/icontexto-emoticons-07-128x128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2971800"/>
            <a:ext cx="914399" cy="914400"/>
          </a:xfrm>
          <a:prstGeom prst="rect">
            <a:avLst/>
          </a:prstGeom>
          <a:noFill/>
        </p:spPr>
      </p:pic>
      <p:pic>
        <p:nvPicPr>
          <p:cNvPr id="8" name="Picture 12" descr="http://www.freeiconsweb.com/Icons-show/icontexto-emoticons-PNG/icontexto-emoticons-14-128x12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4191000"/>
            <a:ext cx="914399" cy="914400"/>
          </a:xfrm>
          <a:prstGeom prst="rect">
            <a:avLst/>
          </a:prstGeom>
          <a:noFill/>
        </p:spPr>
      </p:pic>
      <p:pic>
        <p:nvPicPr>
          <p:cNvPr id="9" name="Picture 14" descr="http://www.freeiconsweb.com/Icons-show/icontexto-emoticons-PNG/icontexto-emoticons-06-128x128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53200" y="3581400"/>
            <a:ext cx="914399" cy="914400"/>
          </a:xfrm>
          <a:prstGeom prst="rect">
            <a:avLst/>
          </a:prstGeom>
          <a:noFill/>
        </p:spPr>
      </p:pic>
      <p:pic>
        <p:nvPicPr>
          <p:cNvPr id="10" name="Picture 16" descr="http://www.freeiconsweb.com/Icons-show/icontexto-emoticons-PNG/icontexto-emoticons-11-128x128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19800" y="4953000"/>
            <a:ext cx="914399" cy="914400"/>
          </a:xfrm>
          <a:prstGeom prst="rect">
            <a:avLst/>
          </a:prstGeom>
          <a:noFill/>
        </p:spPr>
      </p:pic>
      <p:sp>
        <p:nvSpPr>
          <p:cNvPr id="11" name="Oval 10"/>
          <p:cNvSpPr/>
          <p:nvPr/>
        </p:nvSpPr>
        <p:spPr>
          <a:xfrm>
            <a:off x="762000" y="2590800"/>
            <a:ext cx="4114800" cy="3429000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572000" y="2590800"/>
            <a:ext cx="3352800" cy="3429000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Deduplication</a:t>
            </a:r>
            <a:r>
              <a:rPr lang="en-US" dirty="0" smtClean="0"/>
              <a:t> 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 the records/mentions that correspond to same entity </a:t>
            </a:r>
          </a:p>
          <a:p>
            <a:pPr lvl="1"/>
            <a:r>
              <a:rPr lang="en-US" b="1" dirty="0" err="1" smtClean="0"/>
              <a:t>Intensional</a:t>
            </a:r>
            <a:r>
              <a:rPr lang="en-US" b="1" dirty="0" smtClean="0"/>
              <a:t> Variant</a:t>
            </a:r>
            <a:r>
              <a:rPr lang="en-US" dirty="0" smtClean="0"/>
              <a:t>: Compute cluster representative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5334000"/>
            <a:ext cx="1181535" cy="102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4495800"/>
            <a:ext cx="1085181" cy="971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3505200"/>
            <a:ext cx="1134109" cy="108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http://www.freeiconsweb.com/Icons-show/icontexto-emoticons-PNG/icontexto-emoticons-07-128x12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62600" y="3581400"/>
            <a:ext cx="914399" cy="914400"/>
          </a:xfrm>
          <a:prstGeom prst="rect">
            <a:avLst/>
          </a:prstGeom>
          <a:noFill/>
        </p:spPr>
      </p:pic>
      <p:pic>
        <p:nvPicPr>
          <p:cNvPr id="8" name="Picture 12" descr="http://www.freeiconsweb.com/Icons-show/icontexto-emoticons-PNG/icontexto-emoticons-14-128x128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53000" y="4800600"/>
            <a:ext cx="914399" cy="914400"/>
          </a:xfrm>
          <a:prstGeom prst="rect">
            <a:avLst/>
          </a:prstGeom>
          <a:noFill/>
        </p:spPr>
      </p:pic>
      <p:pic>
        <p:nvPicPr>
          <p:cNvPr id="9" name="Picture 14" descr="http://www.freeiconsweb.com/Icons-show/icontexto-emoticons-PNG/icontexto-emoticons-06-128x128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53200" y="4191000"/>
            <a:ext cx="914399" cy="914400"/>
          </a:xfrm>
          <a:prstGeom prst="rect">
            <a:avLst/>
          </a:prstGeom>
          <a:noFill/>
        </p:spPr>
      </p:pic>
      <p:pic>
        <p:nvPicPr>
          <p:cNvPr id="10" name="Picture 16" descr="http://www.freeiconsweb.com/Icons-show/icontexto-emoticons-PNG/icontexto-emoticons-11-128x128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19800" y="5562600"/>
            <a:ext cx="914399" cy="914400"/>
          </a:xfrm>
          <a:prstGeom prst="rect">
            <a:avLst/>
          </a:prstGeom>
          <a:noFill/>
        </p:spPr>
      </p:pic>
      <p:sp>
        <p:nvSpPr>
          <p:cNvPr id="11" name="Oval 10"/>
          <p:cNvSpPr/>
          <p:nvPr/>
        </p:nvSpPr>
        <p:spPr>
          <a:xfrm>
            <a:off x="762000" y="3200400"/>
            <a:ext cx="4114800" cy="3429000"/>
          </a:xfrm>
          <a:prstGeom prst="ellipse">
            <a:avLst/>
          </a:prstGeom>
          <a:solidFill>
            <a:srgbClr val="FFFFFF">
              <a:alpha val="72157"/>
            </a:srgb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572000" y="3200400"/>
            <a:ext cx="3352800" cy="3429000"/>
          </a:xfrm>
          <a:prstGeom prst="ellipse">
            <a:avLst/>
          </a:prstGeom>
          <a:solidFill>
            <a:srgbClr val="FFFFFF">
              <a:alpha val="72157"/>
            </a:srgb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57400" y="3962400"/>
            <a:ext cx="18669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8" descr="http://www.freeiconsweb.com/Icons-show/icontexto-emoticons-PNG/icontexto-emoticons-03-128x128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486400" y="4114800"/>
            <a:ext cx="1371599" cy="1371600"/>
          </a:xfrm>
          <a:prstGeom prst="rect">
            <a:avLst/>
          </a:prstGeom>
          <a:noFill/>
        </p:spPr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 Linkage 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 records that match across databases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838200" y="2362200"/>
            <a:ext cx="3124200" cy="3733800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Magnetic Disk 4"/>
          <p:cNvSpPr/>
          <p:nvPr/>
        </p:nvSpPr>
        <p:spPr>
          <a:xfrm>
            <a:off x="5181600" y="2286000"/>
            <a:ext cx="3124200" cy="3581400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4800600"/>
            <a:ext cx="1181535" cy="102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4648200"/>
            <a:ext cx="1085181" cy="971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4724400"/>
            <a:ext cx="1134109" cy="108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 descr="http://www.freeiconsweb.com/Icons-show/icontexto-emoticons-PNG/icontexto-emoticons-07-128x128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3505200"/>
            <a:ext cx="914399" cy="914400"/>
          </a:xfrm>
          <a:prstGeom prst="rect">
            <a:avLst/>
          </a:prstGeom>
          <a:noFill/>
        </p:spPr>
      </p:pic>
      <p:pic>
        <p:nvPicPr>
          <p:cNvPr id="10" name="Picture 12" descr="http://www.freeiconsweb.com/Icons-show/icontexto-emoticons-PNG/icontexto-emoticons-14-128x12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86600" y="4343400"/>
            <a:ext cx="914399" cy="914400"/>
          </a:xfrm>
          <a:prstGeom prst="rect">
            <a:avLst/>
          </a:prstGeom>
          <a:noFill/>
        </p:spPr>
      </p:pic>
      <p:pic>
        <p:nvPicPr>
          <p:cNvPr id="11" name="Picture 14" descr="http://www.freeiconsweb.com/Icons-show/icontexto-emoticons-PNG/icontexto-emoticons-06-128x128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33600" y="3657600"/>
            <a:ext cx="914399" cy="914400"/>
          </a:xfrm>
          <a:prstGeom prst="rect">
            <a:avLst/>
          </a:prstGeom>
          <a:noFill/>
        </p:spPr>
      </p:pic>
      <p:cxnSp>
        <p:nvCxnSpPr>
          <p:cNvPr id="14" name="Straight Arrow Connector 13"/>
          <p:cNvCxnSpPr>
            <a:stCxn id="11" idx="3"/>
            <a:endCxn id="9" idx="1"/>
          </p:cNvCxnSpPr>
          <p:nvPr/>
        </p:nvCxnSpPr>
        <p:spPr>
          <a:xfrm flipV="1">
            <a:off x="3047999" y="3962400"/>
            <a:ext cx="3200401" cy="152400"/>
          </a:xfrm>
          <a:prstGeom prst="straightConnector1">
            <a:avLst/>
          </a:prstGeom>
          <a:ln>
            <a:prstDash val="lgDashDotDot"/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hape 15"/>
          <p:cNvCxnSpPr>
            <a:stCxn id="11" idx="0"/>
            <a:endCxn id="10" idx="3"/>
          </p:cNvCxnSpPr>
          <p:nvPr/>
        </p:nvCxnSpPr>
        <p:spPr>
          <a:xfrm rot="16200000" flipH="1">
            <a:off x="4724399" y="1524001"/>
            <a:ext cx="1143000" cy="5410199"/>
          </a:xfrm>
          <a:prstGeom prst="curvedConnector4">
            <a:avLst>
              <a:gd name="adj1" fmla="val -87586"/>
              <a:gd name="adj2" fmla="val 104225"/>
            </a:avLst>
          </a:prstGeom>
          <a:ln>
            <a:prstDash val="lgDashDotDot"/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7" idx="1"/>
          </p:cNvCxnSpPr>
          <p:nvPr/>
        </p:nvCxnSpPr>
        <p:spPr>
          <a:xfrm flipV="1">
            <a:off x="3772335" y="5133975"/>
            <a:ext cx="1637865" cy="180975"/>
          </a:xfrm>
          <a:prstGeom prst="straightConnector1">
            <a:avLst/>
          </a:prstGeom>
          <a:ln>
            <a:prstDash val="lgDashDotDot"/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hape 20"/>
          <p:cNvCxnSpPr>
            <a:stCxn id="8" idx="2"/>
            <a:endCxn id="7" idx="2"/>
          </p:cNvCxnSpPr>
          <p:nvPr/>
        </p:nvCxnSpPr>
        <p:spPr>
          <a:xfrm rot="5400000" flipH="1" flipV="1">
            <a:off x="3736173" y="3593631"/>
            <a:ext cx="190500" cy="4242736"/>
          </a:xfrm>
          <a:prstGeom prst="curvedConnector3">
            <a:avLst>
              <a:gd name="adj1" fmla="val -211034"/>
            </a:avLst>
          </a:prstGeom>
          <a:ln>
            <a:prstDash val="lgDashDotDot"/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3400" y="22860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8229600" y="1981200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</a:t>
            </a:r>
            <a:endParaRPr lang="en-US" sz="2800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Matching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 noisy records to clean records in a reference table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1096" y="2514600"/>
            <a:ext cx="1190625" cy="111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http://www.freeiconsweb.com/Icons-show/icontexto-emoticons-PNG/icontexto-emoticons-03-128x12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696" y="2667000"/>
            <a:ext cx="870304" cy="870305"/>
          </a:xfrm>
          <a:prstGeom prst="rect">
            <a:avLst/>
          </a:prstGeom>
          <a:noFill/>
        </p:spPr>
      </p:pic>
      <p:sp>
        <p:nvSpPr>
          <p:cNvPr id="4" name="Flowchart: Magnetic Disk 3"/>
          <p:cNvSpPr/>
          <p:nvPr/>
        </p:nvSpPr>
        <p:spPr>
          <a:xfrm>
            <a:off x="2057400" y="2133600"/>
            <a:ext cx="4191000" cy="1524000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5181600"/>
            <a:ext cx="1181535" cy="102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00" y="5334000"/>
            <a:ext cx="1085181" cy="971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91400" y="5181600"/>
            <a:ext cx="1134109" cy="108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http://www.freeiconsweb.com/Icons-show/icontexto-emoticons-PNG/icontexto-emoticons-07-128x128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5257800"/>
            <a:ext cx="914399" cy="914400"/>
          </a:xfrm>
          <a:prstGeom prst="rect">
            <a:avLst/>
          </a:prstGeom>
          <a:noFill/>
        </p:spPr>
      </p:pic>
      <p:pic>
        <p:nvPicPr>
          <p:cNvPr id="11" name="Picture 12" descr="http://www.freeiconsweb.com/Icons-show/icontexto-emoticons-PNG/icontexto-emoticons-14-128x128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24200" y="5257800"/>
            <a:ext cx="914399" cy="914400"/>
          </a:xfrm>
          <a:prstGeom prst="rect">
            <a:avLst/>
          </a:prstGeom>
          <a:noFill/>
        </p:spPr>
      </p:pic>
      <p:pic>
        <p:nvPicPr>
          <p:cNvPr id="12" name="Picture 14" descr="http://www.freeiconsweb.com/Icons-show/icontexto-emoticons-PNG/icontexto-emoticons-06-128x128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0" y="5257800"/>
            <a:ext cx="914399" cy="914400"/>
          </a:xfrm>
          <a:prstGeom prst="rect">
            <a:avLst/>
          </a:prstGeom>
          <a:noFill/>
        </p:spPr>
      </p:pic>
      <p:pic>
        <p:nvPicPr>
          <p:cNvPr id="13" name="Picture 16" descr="http://www.freeiconsweb.com/Icons-show/icontexto-emoticons-PNG/icontexto-emoticons-11-128x128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2000" y="5257800"/>
            <a:ext cx="914399" cy="914400"/>
          </a:xfrm>
          <a:prstGeom prst="rect">
            <a:avLst/>
          </a:prstGeom>
          <a:noFill/>
        </p:spPr>
      </p:pic>
      <p:cxnSp>
        <p:nvCxnSpPr>
          <p:cNvPr id="15" name="Straight Arrow Connector 14"/>
          <p:cNvCxnSpPr>
            <a:endCxn id="8" idx="0"/>
          </p:cNvCxnSpPr>
          <p:nvPr/>
        </p:nvCxnSpPr>
        <p:spPr>
          <a:xfrm flipH="1">
            <a:off x="2447591" y="3657600"/>
            <a:ext cx="905209" cy="1676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0"/>
          </p:cNvCxnSpPr>
          <p:nvPr/>
        </p:nvCxnSpPr>
        <p:spPr>
          <a:xfrm>
            <a:off x="3352800" y="3657600"/>
            <a:ext cx="1352768" cy="1524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9" idx="0"/>
          </p:cNvCxnSpPr>
          <p:nvPr/>
        </p:nvCxnSpPr>
        <p:spPr>
          <a:xfrm>
            <a:off x="3352800" y="3657600"/>
            <a:ext cx="4605655" cy="1524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" idx="2"/>
            <a:endCxn id="10" idx="0"/>
          </p:cNvCxnSpPr>
          <p:nvPr/>
        </p:nvCxnSpPr>
        <p:spPr>
          <a:xfrm>
            <a:off x="4898848" y="3537305"/>
            <a:ext cx="1959152" cy="1720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2"/>
            <a:endCxn id="12" idx="0"/>
          </p:cNvCxnSpPr>
          <p:nvPr/>
        </p:nvCxnSpPr>
        <p:spPr>
          <a:xfrm>
            <a:off x="4898848" y="3537305"/>
            <a:ext cx="892352" cy="1720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2"/>
            <a:endCxn id="11" idx="0"/>
          </p:cNvCxnSpPr>
          <p:nvPr/>
        </p:nvCxnSpPr>
        <p:spPr>
          <a:xfrm flipH="1">
            <a:off x="3581400" y="3537305"/>
            <a:ext cx="1317448" cy="1720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3" idx="0"/>
          </p:cNvCxnSpPr>
          <p:nvPr/>
        </p:nvCxnSpPr>
        <p:spPr>
          <a:xfrm flipH="1">
            <a:off x="1219200" y="3581400"/>
            <a:ext cx="3657600" cy="1676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48400" y="24384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Reference Table</a:t>
            </a:r>
            <a:endParaRPr lang="en-US" sz="2400" b="1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Entity Resolution?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2840" t="25000" r="1611" b="37500"/>
          <a:stretch>
            <a:fillRect/>
          </a:stretch>
        </p:blipFill>
        <p:spPr bwMode="auto">
          <a:xfrm>
            <a:off x="152400" y="1066800"/>
            <a:ext cx="8737600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C:\Users\Ashwin\Dropbox\Getoor-Ashwin\AAAI-2012\images\103px-Wikipedia-logo-v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0" y="152400"/>
            <a:ext cx="981075" cy="895350"/>
          </a:xfrm>
          <a:prstGeom prst="rect">
            <a:avLst/>
          </a:prstGeom>
          <a:noFill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 l="22474" t="31250" r="50000" b="54167"/>
          <a:stretch>
            <a:fillRect/>
          </a:stretch>
        </p:blipFill>
        <p:spPr bwMode="auto">
          <a:xfrm>
            <a:off x="304800" y="3733800"/>
            <a:ext cx="3581400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/>
          <a:srcRect l="22840" t="32291" r="51391" b="54167"/>
          <a:stretch>
            <a:fillRect/>
          </a:stretch>
        </p:blipFill>
        <p:spPr bwMode="auto">
          <a:xfrm>
            <a:off x="4419600" y="3733800"/>
            <a:ext cx="3352800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/>
          <a:srcRect l="22474" t="32292" r="51757" b="53125"/>
          <a:stretch>
            <a:fillRect/>
          </a:stretch>
        </p:blipFill>
        <p:spPr bwMode="auto">
          <a:xfrm>
            <a:off x="4419600" y="5029200"/>
            <a:ext cx="3352800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 cstate="print"/>
          <a:srcRect l="21888" t="32292" r="50586" b="52083"/>
          <a:stretch>
            <a:fillRect/>
          </a:stretch>
        </p:blipFill>
        <p:spPr bwMode="auto">
          <a:xfrm>
            <a:off x="304800" y="5029200"/>
            <a:ext cx="3581400" cy="114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Abstract Problem Statement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733800" y="1524000"/>
            <a:ext cx="0" cy="472440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4400" y="11430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Real World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105400" y="11430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Digital World</a:t>
            </a:r>
            <a:endParaRPr lang="en-US" sz="2400" b="1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133600"/>
            <a:ext cx="122375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1600200"/>
            <a:ext cx="1134109" cy="108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2" name="Picture 8" descr="http://www.freeiconsweb.com/Icons-show/icontexto-emoticons-PNG/icontexto-emoticons-03-128x128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3886200"/>
            <a:ext cx="914399" cy="914400"/>
          </a:xfrm>
          <a:prstGeom prst="rect">
            <a:avLst/>
          </a:prstGeom>
          <a:noFill/>
        </p:spPr>
      </p:pic>
      <p:cxnSp>
        <p:nvCxnSpPr>
          <p:cNvPr id="18" name="Straight Connector 17"/>
          <p:cNvCxnSpPr>
            <a:stCxn id="77826" idx="2"/>
            <a:endCxn id="77832" idx="0"/>
          </p:cNvCxnSpPr>
          <p:nvPr/>
        </p:nvCxnSpPr>
        <p:spPr>
          <a:xfrm flipH="1">
            <a:off x="1143000" y="3276600"/>
            <a:ext cx="2278" cy="6096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0" y="3581400"/>
            <a:ext cx="134597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66056" y="5181600"/>
            <a:ext cx="1315344" cy="131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 descr="http://www.freeiconsweb.com/Icons-show/free_windows7_icons_emoticons/angel_64x64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2000" y="5410200"/>
            <a:ext cx="838200" cy="838200"/>
          </a:xfrm>
          <a:prstGeom prst="rect">
            <a:avLst/>
          </a:prstGeom>
          <a:noFill/>
        </p:spPr>
      </p:pic>
      <p:grpSp>
        <p:nvGrpSpPr>
          <p:cNvPr id="3" name="Group 85"/>
          <p:cNvGrpSpPr/>
          <p:nvPr/>
        </p:nvGrpSpPr>
        <p:grpSpPr>
          <a:xfrm>
            <a:off x="2209800" y="1981200"/>
            <a:ext cx="1315344" cy="1319213"/>
            <a:chOff x="2209800" y="1981200"/>
            <a:chExt cx="1315344" cy="131921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209800" y="1981200"/>
              <a:ext cx="1315344" cy="1319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Box 23"/>
            <p:cNvSpPr txBox="1"/>
            <p:nvPr/>
          </p:nvSpPr>
          <p:spPr>
            <a:xfrm rot="20623450">
              <a:off x="2590438" y="2197134"/>
              <a:ext cx="6679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  <a:latin typeface="Agency FB" pitchFamily="34" charset="0"/>
                </a:rPr>
                <a:t>AI</a:t>
              </a:r>
              <a:endParaRPr lang="en-US" sz="3600" b="1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 rot="20623450">
            <a:off x="2606961" y="3813576"/>
            <a:ext cx="7716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gency FB" pitchFamily="34" charset="0"/>
              </a:rPr>
              <a:t>ML</a:t>
            </a:r>
            <a:endParaRPr lang="en-US" sz="32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20623450">
            <a:off x="2564992" y="5402377"/>
            <a:ext cx="7716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gency FB" pitchFamily="34" charset="0"/>
              </a:rPr>
              <a:t>DB</a:t>
            </a:r>
            <a:endParaRPr lang="en-US" sz="32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91400" y="2743201"/>
            <a:ext cx="1010544" cy="101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522962" y="4038600"/>
            <a:ext cx="1011438" cy="101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Connector 28"/>
          <p:cNvCxnSpPr>
            <a:stCxn id="77826" idx="3"/>
            <a:endCxn id="1027" idx="1"/>
          </p:cNvCxnSpPr>
          <p:nvPr/>
        </p:nvCxnSpPr>
        <p:spPr>
          <a:xfrm flipV="1">
            <a:off x="1757155" y="2640807"/>
            <a:ext cx="452645" cy="6429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77832" idx="3"/>
            <a:endCxn id="1028" idx="1"/>
          </p:cNvCxnSpPr>
          <p:nvPr/>
        </p:nvCxnSpPr>
        <p:spPr>
          <a:xfrm flipV="1">
            <a:off x="1600199" y="4229100"/>
            <a:ext cx="685801" cy="1143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034" idx="3"/>
            <a:endCxn id="22" idx="1"/>
          </p:cNvCxnSpPr>
          <p:nvPr/>
        </p:nvCxnSpPr>
        <p:spPr>
          <a:xfrm>
            <a:off x="1600200" y="5829300"/>
            <a:ext cx="665856" cy="1190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77830" idx="2"/>
            <a:endCxn id="27" idx="0"/>
          </p:cNvCxnSpPr>
          <p:nvPr/>
        </p:nvCxnSpPr>
        <p:spPr>
          <a:xfrm>
            <a:off x="7044055" y="2686049"/>
            <a:ext cx="852617" cy="57152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8" descr="http://www.freeiconsweb.com/Icons-show/free_windows7_icons_emoticons/cool_64x64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370562" y="5638800"/>
            <a:ext cx="914400" cy="914400"/>
          </a:xfrm>
          <a:prstGeom prst="rect">
            <a:avLst/>
          </a:prstGeom>
          <a:noFill/>
        </p:spPr>
      </p:pic>
      <p:cxnSp>
        <p:nvCxnSpPr>
          <p:cNvPr id="42" name="Straight Connector 41"/>
          <p:cNvCxnSpPr>
            <a:stCxn id="28" idx="2"/>
            <a:endCxn id="41" idx="0"/>
          </p:cNvCxnSpPr>
          <p:nvPr/>
        </p:nvCxnSpPr>
        <p:spPr>
          <a:xfrm flipH="1">
            <a:off x="7827762" y="5053013"/>
            <a:ext cx="200919" cy="585787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953000" y="1600200"/>
            <a:ext cx="1181535" cy="102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12" descr="http://www.freeiconsweb.com/Icons-show/icontexto-emoticons-PNG/icontexto-emoticons-14-128x128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410200" y="3429000"/>
            <a:ext cx="914399" cy="914400"/>
          </a:xfrm>
          <a:prstGeom prst="rect">
            <a:avLst/>
          </a:prstGeom>
          <a:noFill/>
        </p:spPr>
      </p:pic>
      <p:cxnSp>
        <p:nvCxnSpPr>
          <p:cNvPr id="52" name="Straight Connector 51"/>
          <p:cNvCxnSpPr>
            <a:stCxn id="77830" idx="2"/>
            <a:endCxn id="48" idx="0"/>
          </p:cNvCxnSpPr>
          <p:nvPr/>
        </p:nvCxnSpPr>
        <p:spPr>
          <a:xfrm flipH="1">
            <a:off x="5867400" y="2686049"/>
            <a:ext cx="1176655" cy="74295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4648200"/>
            <a:ext cx="118762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1" name="Straight Connector 60"/>
          <p:cNvCxnSpPr>
            <a:stCxn id="60" idx="0"/>
            <a:endCxn id="48" idx="2"/>
          </p:cNvCxnSpPr>
          <p:nvPr/>
        </p:nvCxnSpPr>
        <p:spPr>
          <a:xfrm flipV="1">
            <a:off x="5165811" y="4343400"/>
            <a:ext cx="701589" cy="30480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5" name="Picture 6" descr="http://www.freeiconsweb.com/Icons-show/free_windows7_icons_emoticons/devil_64x64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227562" y="4572000"/>
            <a:ext cx="914400" cy="914400"/>
          </a:xfrm>
          <a:prstGeom prst="rect">
            <a:avLst/>
          </a:prstGeom>
          <a:noFill/>
        </p:spPr>
      </p:pic>
      <p:cxnSp>
        <p:nvCxnSpPr>
          <p:cNvPr id="67" name="Straight Connector 66"/>
          <p:cNvCxnSpPr>
            <a:stCxn id="65" idx="0"/>
            <a:endCxn id="28" idx="1"/>
          </p:cNvCxnSpPr>
          <p:nvPr/>
        </p:nvCxnSpPr>
        <p:spPr>
          <a:xfrm flipV="1">
            <a:off x="6684762" y="4545807"/>
            <a:ext cx="838200" cy="26193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62400" y="2743200"/>
            <a:ext cx="1011438" cy="101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2" name="Straight Connector 81"/>
          <p:cNvCxnSpPr>
            <a:stCxn id="76" idx="0"/>
            <a:endCxn id="47" idx="1"/>
          </p:cNvCxnSpPr>
          <p:nvPr/>
        </p:nvCxnSpPr>
        <p:spPr>
          <a:xfrm flipV="1">
            <a:off x="4468119" y="2114550"/>
            <a:ext cx="484881" cy="62865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Deduplication</a:t>
            </a:r>
            <a:r>
              <a:rPr lang="en-US" dirty="0" smtClean="0"/>
              <a:t> Problem Statement</a:t>
            </a:r>
            <a:endParaRPr lang="en-US" dirty="0"/>
          </a:p>
        </p:txBody>
      </p:sp>
      <p:pic>
        <p:nvPicPr>
          <p:cNvPr id="778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352800"/>
            <a:ext cx="1134109" cy="108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762000"/>
            <a:ext cx="1315344" cy="131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4038600"/>
            <a:ext cx="1315344" cy="131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8" name="Straight Connector 37"/>
          <p:cNvCxnSpPr>
            <a:stCxn id="77830" idx="0"/>
            <a:endCxn id="27" idx="2"/>
          </p:cNvCxnSpPr>
          <p:nvPr/>
        </p:nvCxnSpPr>
        <p:spPr>
          <a:xfrm flipV="1">
            <a:off x="4148455" y="2081213"/>
            <a:ext cx="700217" cy="1271587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8" descr="http://www.freeiconsweb.com/Icons-show/free_windows7_icons_emoticons/cool_64x6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5638800"/>
            <a:ext cx="914400" cy="914400"/>
          </a:xfrm>
          <a:prstGeom prst="rect">
            <a:avLst/>
          </a:prstGeom>
          <a:noFill/>
        </p:spPr>
      </p:pic>
      <p:cxnSp>
        <p:nvCxnSpPr>
          <p:cNvPr id="42" name="Straight Connector 41"/>
          <p:cNvCxnSpPr>
            <a:stCxn id="28" idx="2"/>
            <a:endCxn id="41" idx="0"/>
          </p:cNvCxnSpPr>
          <p:nvPr/>
        </p:nvCxnSpPr>
        <p:spPr>
          <a:xfrm>
            <a:off x="5839272" y="5357813"/>
            <a:ext cx="2390328" cy="280987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7400" y="3429000"/>
            <a:ext cx="1181535" cy="102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12" descr="http://www.freeiconsweb.com/Icons-show/icontexto-emoticons-PNG/icontexto-emoticons-14-128x128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24200" y="5257800"/>
            <a:ext cx="914399" cy="914400"/>
          </a:xfrm>
          <a:prstGeom prst="rect">
            <a:avLst/>
          </a:prstGeom>
          <a:noFill/>
        </p:spPr>
      </p:pic>
      <p:cxnSp>
        <p:nvCxnSpPr>
          <p:cNvPr id="52" name="Straight Connector 51"/>
          <p:cNvCxnSpPr>
            <a:stCxn id="77830" idx="2"/>
            <a:endCxn id="48" idx="0"/>
          </p:cNvCxnSpPr>
          <p:nvPr/>
        </p:nvCxnSpPr>
        <p:spPr>
          <a:xfrm flipH="1">
            <a:off x="3581400" y="4438649"/>
            <a:ext cx="567055" cy="81915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19200" y="5257800"/>
            <a:ext cx="134597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1" name="Straight Connector 60"/>
          <p:cNvCxnSpPr>
            <a:stCxn id="60" idx="3"/>
            <a:endCxn id="48" idx="1"/>
          </p:cNvCxnSpPr>
          <p:nvPr/>
        </p:nvCxnSpPr>
        <p:spPr>
          <a:xfrm flipV="1">
            <a:off x="2565172" y="5715000"/>
            <a:ext cx="559028" cy="19050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5" name="Picture 6" descr="http://www.freeiconsweb.com/Icons-show/free_windows7_icons_emoticons/devil_64x64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15200" y="4114800"/>
            <a:ext cx="914400" cy="914400"/>
          </a:xfrm>
          <a:prstGeom prst="rect">
            <a:avLst/>
          </a:prstGeom>
          <a:noFill/>
        </p:spPr>
      </p:pic>
      <p:cxnSp>
        <p:nvCxnSpPr>
          <p:cNvPr id="67" name="Straight Connector 66"/>
          <p:cNvCxnSpPr>
            <a:stCxn id="65" idx="0"/>
            <a:endCxn id="28" idx="3"/>
          </p:cNvCxnSpPr>
          <p:nvPr/>
        </p:nvCxnSpPr>
        <p:spPr>
          <a:xfrm flipH="1">
            <a:off x="6496944" y="4114800"/>
            <a:ext cx="1275456" cy="583407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914400"/>
            <a:ext cx="1315344" cy="131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9" name="Straight Connector 58"/>
          <p:cNvCxnSpPr>
            <a:stCxn id="47" idx="0"/>
            <a:endCxn id="58" idx="2"/>
          </p:cNvCxnSpPr>
          <p:nvPr/>
        </p:nvCxnSpPr>
        <p:spPr>
          <a:xfrm flipV="1">
            <a:off x="2648168" y="2233613"/>
            <a:ext cx="295504" cy="1195387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1981200" y="685800"/>
            <a:ext cx="3962400" cy="17526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029200" y="3810000"/>
            <a:ext cx="1828800" cy="17526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086600" y="3810000"/>
            <a:ext cx="1828800" cy="28956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066800" y="5105400"/>
            <a:ext cx="1524000" cy="15240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2819400" y="4876800"/>
            <a:ext cx="1524000" cy="15240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600200" y="3124200"/>
            <a:ext cx="3352800" cy="15240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Deduplication</a:t>
            </a:r>
            <a:r>
              <a:rPr lang="en-US" dirty="0" smtClean="0"/>
              <a:t> with Canonicalization</a:t>
            </a:r>
            <a:endParaRPr lang="en-US" dirty="0"/>
          </a:p>
        </p:txBody>
      </p:sp>
      <p:pic>
        <p:nvPicPr>
          <p:cNvPr id="778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352800"/>
            <a:ext cx="1134109" cy="108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762000"/>
            <a:ext cx="1315344" cy="131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4038600"/>
            <a:ext cx="1315344" cy="131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8" name="Straight Connector 37"/>
          <p:cNvCxnSpPr>
            <a:stCxn id="77830" idx="0"/>
            <a:endCxn id="27" idx="2"/>
          </p:cNvCxnSpPr>
          <p:nvPr/>
        </p:nvCxnSpPr>
        <p:spPr>
          <a:xfrm flipV="1">
            <a:off x="4148455" y="2081213"/>
            <a:ext cx="700217" cy="1271587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8" descr="http://www.freeiconsweb.com/Icons-show/free_windows7_icons_emoticons/cool_64x6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5638800"/>
            <a:ext cx="914400" cy="914400"/>
          </a:xfrm>
          <a:prstGeom prst="rect">
            <a:avLst/>
          </a:prstGeom>
          <a:noFill/>
        </p:spPr>
      </p:pic>
      <p:cxnSp>
        <p:nvCxnSpPr>
          <p:cNvPr id="42" name="Straight Connector 41"/>
          <p:cNvCxnSpPr>
            <a:stCxn id="28" idx="2"/>
            <a:endCxn id="41" idx="0"/>
          </p:cNvCxnSpPr>
          <p:nvPr/>
        </p:nvCxnSpPr>
        <p:spPr>
          <a:xfrm>
            <a:off x="5839272" y="5357813"/>
            <a:ext cx="2390328" cy="280987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7400" y="3429000"/>
            <a:ext cx="1181535" cy="102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12" descr="http://www.freeiconsweb.com/Icons-show/icontexto-emoticons-PNG/icontexto-emoticons-14-128x128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24200" y="5257800"/>
            <a:ext cx="914399" cy="914400"/>
          </a:xfrm>
          <a:prstGeom prst="rect">
            <a:avLst/>
          </a:prstGeom>
          <a:noFill/>
        </p:spPr>
      </p:pic>
      <p:cxnSp>
        <p:nvCxnSpPr>
          <p:cNvPr id="52" name="Straight Connector 51"/>
          <p:cNvCxnSpPr>
            <a:stCxn id="77830" idx="2"/>
            <a:endCxn id="48" idx="0"/>
          </p:cNvCxnSpPr>
          <p:nvPr/>
        </p:nvCxnSpPr>
        <p:spPr>
          <a:xfrm flipH="1">
            <a:off x="3581400" y="4438649"/>
            <a:ext cx="567055" cy="81915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19200" y="5257800"/>
            <a:ext cx="134597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1" name="Straight Connector 60"/>
          <p:cNvCxnSpPr>
            <a:stCxn id="60" idx="3"/>
            <a:endCxn id="48" idx="1"/>
          </p:cNvCxnSpPr>
          <p:nvPr/>
        </p:nvCxnSpPr>
        <p:spPr>
          <a:xfrm flipV="1">
            <a:off x="2565172" y="5715000"/>
            <a:ext cx="559028" cy="19050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5" name="Picture 6" descr="http://www.freeiconsweb.com/Icons-show/free_windows7_icons_emoticons/devil_64x64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15200" y="4114800"/>
            <a:ext cx="914400" cy="914400"/>
          </a:xfrm>
          <a:prstGeom prst="rect">
            <a:avLst/>
          </a:prstGeom>
          <a:noFill/>
        </p:spPr>
      </p:pic>
      <p:cxnSp>
        <p:nvCxnSpPr>
          <p:cNvPr id="67" name="Straight Connector 66"/>
          <p:cNvCxnSpPr>
            <a:stCxn id="65" idx="0"/>
            <a:endCxn id="28" idx="3"/>
          </p:cNvCxnSpPr>
          <p:nvPr/>
        </p:nvCxnSpPr>
        <p:spPr>
          <a:xfrm flipH="1">
            <a:off x="6496944" y="4114800"/>
            <a:ext cx="1275456" cy="583407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914400"/>
            <a:ext cx="1315344" cy="131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9" name="Straight Connector 58"/>
          <p:cNvCxnSpPr>
            <a:stCxn id="47" idx="0"/>
            <a:endCxn id="58" idx="2"/>
          </p:cNvCxnSpPr>
          <p:nvPr/>
        </p:nvCxnSpPr>
        <p:spPr>
          <a:xfrm flipV="1">
            <a:off x="2648168" y="2233613"/>
            <a:ext cx="295504" cy="1195387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1981200" y="685800"/>
            <a:ext cx="3962400" cy="1752600"/>
          </a:xfrm>
          <a:prstGeom prst="ellipse">
            <a:avLst/>
          </a:prstGeom>
          <a:solidFill>
            <a:srgbClr val="FFFFFF">
              <a:alpha val="65882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029200" y="3810000"/>
            <a:ext cx="1828800" cy="17526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086600" y="3810000"/>
            <a:ext cx="1828800" cy="2895600"/>
          </a:xfrm>
          <a:prstGeom prst="ellipse">
            <a:avLst/>
          </a:prstGeom>
          <a:solidFill>
            <a:srgbClr val="FFFFFF">
              <a:alpha val="69804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066800" y="5105400"/>
            <a:ext cx="1524000" cy="15240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2819400" y="4876800"/>
            <a:ext cx="1524000" cy="15240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600200" y="3124200"/>
            <a:ext cx="3352800" cy="1524000"/>
          </a:xfrm>
          <a:prstGeom prst="ellipse">
            <a:avLst/>
          </a:prstGeom>
          <a:solidFill>
            <a:srgbClr val="FFFFFF">
              <a:alpha val="67059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667000" y="3276600"/>
            <a:ext cx="122375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4"/>
          <p:cNvGrpSpPr/>
          <p:nvPr/>
        </p:nvGrpSpPr>
        <p:grpSpPr>
          <a:xfrm>
            <a:off x="3200400" y="838200"/>
            <a:ext cx="1315344" cy="1319213"/>
            <a:chOff x="2209800" y="1981200"/>
            <a:chExt cx="1315344" cy="131921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09800" y="1981200"/>
              <a:ext cx="1315344" cy="1319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 rot="20623450">
              <a:off x="2590438" y="2197134"/>
              <a:ext cx="6679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  <a:latin typeface="Agency FB" pitchFamily="34" charset="0"/>
                </a:rPr>
                <a:t>AI</a:t>
              </a:r>
              <a:endParaRPr lang="en-US" sz="3600" b="1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pic>
        <p:nvPicPr>
          <p:cNvPr id="30" name="Picture 10" descr="http://www.freeiconsweb.com/Icons-show/free_windows7_icons_emoticons/angel_64x64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467600" y="4724400"/>
            <a:ext cx="838200" cy="838200"/>
          </a:xfrm>
          <a:prstGeom prst="rect">
            <a:avLst/>
          </a:prstGeom>
          <a:noFill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Prediction Problem Statement</a:t>
            </a:r>
            <a:endParaRPr lang="en-US" dirty="0"/>
          </a:p>
        </p:txBody>
      </p:sp>
      <p:pic>
        <p:nvPicPr>
          <p:cNvPr id="778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352800"/>
            <a:ext cx="1134109" cy="108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762000"/>
            <a:ext cx="1315344" cy="131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4038600"/>
            <a:ext cx="1315344" cy="131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8" name="Straight Connector 37"/>
          <p:cNvCxnSpPr>
            <a:stCxn id="77830" idx="0"/>
            <a:endCxn id="27" idx="2"/>
          </p:cNvCxnSpPr>
          <p:nvPr/>
        </p:nvCxnSpPr>
        <p:spPr>
          <a:xfrm flipV="1">
            <a:off x="4148455" y="2081213"/>
            <a:ext cx="700217" cy="1271587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8" descr="http://www.freeiconsweb.com/Icons-show/free_windows7_icons_emoticons/cool_64x6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5638800"/>
            <a:ext cx="914400" cy="914400"/>
          </a:xfrm>
          <a:prstGeom prst="rect">
            <a:avLst/>
          </a:prstGeom>
          <a:noFill/>
        </p:spPr>
      </p:pic>
      <p:cxnSp>
        <p:nvCxnSpPr>
          <p:cNvPr id="42" name="Straight Connector 41"/>
          <p:cNvCxnSpPr>
            <a:stCxn id="28" idx="2"/>
            <a:endCxn id="41" idx="0"/>
          </p:cNvCxnSpPr>
          <p:nvPr/>
        </p:nvCxnSpPr>
        <p:spPr>
          <a:xfrm>
            <a:off x="5839272" y="5357813"/>
            <a:ext cx="2390328" cy="280987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7400" y="2971800"/>
            <a:ext cx="1181535" cy="102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12" descr="http://www.freeiconsweb.com/Icons-show/icontexto-emoticons-PNG/icontexto-emoticons-14-128x128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24200" y="5257800"/>
            <a:ext cx="914399" cy="914400"/>
          </a:xfrm>
          <a:prstGeom prst="rect">
            <a:avLst/>
          </a:prstGeom>
          <a:noFill/>
        </p:spPr>
      </p:pic>
      <p:cxnSp>
        <p:nvCxnSpPr>
          <p:cNvPr id="52" name="Straight Connector 51"/>
          <p:cNvCxnSpPr>
            <a:stCxn id="77830" idx="2"/>
            <a:endCxn id="48" idx="0"/>
          </p:cNvCxnSpPr>
          <p:nvPr/>
        </p:nvCxnSpPr>
        <p:spPr>
          <a:xfrm flipH="1">
            <a:off x="3581400" y="4438649"/>
            <a:ext cx="567055" cy="81915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19200" y="5257800"/>
            <a:ext cx="134597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1" name="Straight Connector 60"/>
          <p:cNvCxnSpPr>
            <a:stCxn id="60" idx="3"/>
            <a:endCxn id="48" idx="1"/>
          </p:cNvCxnSpPr>
          <p:nvPr/>
        </p:nvCxnSpPr>
        <p:spPr>
          <a:xfrm flipV="1">
            <a:off x="2565172" y="5715000"/>
            <a:ext cx="559028" cy="19050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5" name="Picture 6" descr="http://www.freeiconsweb.com/Icons-show/free_windows7_icons_emoticons/devil_64x64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15200" y="4114800"/>
            <a:ext cx="914400" cy="914400"/>
          </a:xfrm>
          <a:prstGeom prst="rect">
            <a:avLst/>
          </a:prstGeom>
          <a:noFill/>
        </p:spPr>
      </p:pic>
      <p:cxnSp>
        <p:nvCxnSpPr>
          <p:cNvPr id="67" name="Straight Connector 66"/>
          <p:cNvCxnSpPr>
            <a:stCxn id="65" idx="0"/>
            <a:endCxn id="28" idx="3"/>
          </p:cNvCxnSpPr>
          <p:nvPr/>
        </p:nvCxnSpPr>
        <p:spPr>
          <a:xfrm flipH="1">
            <a:off x="6496944" y="4114800"/>
            <a:ext cx="1275456" cy="583407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914400"/>
            <a:ext cx="1315344" cy="131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9" name="Straight Connector 58"/>
          <p:cNvCxnSpPr>
            <a:stCxn id="47" idx="0"/>
            <a:endCxn id="58" idx="2"/>
          </p:cNvCxnSpPr>
          <p:nvPr/>
        </p:nvCxnSpPr>
        <p:spPr>
          <a:xfrm flipV="1">
            <a:off x="2648168" y="2233613"/>
            <a:ext cx="295504" cy="738187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47" idx="2"/>
            <a:endCxn id="48" idx="0"/>
          </p:cNvCxnSpPr>
          <p:nvPr/>
        </p:nvCxnSpPr>
        <p:spPr>
          <a:xfrm>
            <a:off x="2648168" y="4000499"/>
            <a:ext cx="933232" cy="1257301"/>
          </a:xfrm>
          <a:prstGeom prst="line">
            <a:avLst/>
          </a:prstGeom>
          <a:ln cmpd="tri">
            <a:prstDash val="lgDash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  <a:r>
              <a:rPr lang="en-US" smtClean="0"/>
              <a:t>/Motif </a:t>
            </a:r>
            <a:r>
              <a:rPr lang="en-US" dirty="0" smtClean="0"/>
              <a:t>Alignment</a:t>
            </a:r>
            <a:endParaRPr 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4876800"/>
            <a:ext cx="1181535" cy="102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2209800"/>
            <a:ext cx="1085181" cy="971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2133600"/>
            <a:ext cx="1134109" cy="108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http://www.freeiconsweb.com/Icons-show/icontexto-emoticons-PNG/icontexto-emoticons-07-128x12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3962400"/>
            <a:ext cx="914399" cy="914400"/>
          </a:xfrm>
          <a:prstGeom prst="rect">
            <a:avLst/>
          </a:prstGeom>
          <a:noFill/>
        </p:spPr>
      </p:pic>
      <p:pic>
        <p:nvPicPr>
          <p:cNvPr id="7" name="Picture 12" descr="http://www.freeiconsweb.com/Icons-show/icontexto-emoticons-PNG/icontexto-emoticons-14-128x128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29000" y="4648200"/>
            <a:ext cx="914399" cy="914400"/>
          </a:xfrm>
          <a:prstGeom prst="rect">
            <a:avLst/>
          </a:prstGeom>
          <a:noFill/>
        </p:spPr>
      </p:pic>
      <p:pic>
        <p:nvPicPr>
          <p:cNvPr id="8" name="Picture 14" descr="http://www.freeiconsweb.com/Icons-show/icontexto-emoticons-PNG/icontexto-emoticons-06-128x128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43800" y="3352800"/>
            <a:ext cx="914399" cy="914400"/>
          </a:xfrm>
          <a:prstGeom prst="rect">
            <a:avLst/>
          </a:prstGeom>
          <a:noFill/>
        </p:spPr>
      </p:pic>
      <p:pic>
        <p:nvPicPr>
          <p:cNvPr id="10" name="Picture 6" descr="http://www.freeiconsweb.com/Icons-show/free_windows7_icons_emoticons/devil_64x64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38800" y="3352800"/>
            <a:ext cx="914400" cy="914400"/>
          </a:xfrm>
          <a:prstGeom prst="rect">
            <a:avLst/>
          </a:prstGeom>
          <a:noFill/>
        </p:spPr>
      </p:pic>
      <p:pic>
        <p:nvPicPr>
          <p:cNvPr id="12" name="Picture 12" descr="http://www.freeiconsweb.com/Icons-show/free_windows7_icons_emoticons/pirate_64x64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667000" y="2286000"/>
            <a:ext cx="838200" cy="838200"/>
          </a:xfrm>
          <a:prstGeom prst="rect">
            <a:avLst/>
          </a:prstGeom>
          <a:noFill/>
        </p:spPr>
      </p:pic>
      <p:pic>
        <p:nvPicPr>
          <p:cNvPr id="13" name="Picture 12" descr="http://www.freeiconsweb.com/Icons-show/icontexto-emoticons-PNG/icontexto-emoticons-14-128x128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0" y="4495800"/>
            <a:ext cx="914399" cy="914400"/>
          </a:xfrm>
          <a:prstGeom prst="rect">
            <a:avLst/>
          </a:prstGeom>
          <a:noFill/>
        </p:spPr>
      </p:pic>
      <p:cxnSp>
        <p:nvCxnSpPr>
          <p:cNvPr id="15" name="Straight Connector 14"/>
          <p:cNvCxnSpPr>
            <a:stCxn id="4" idx="2"/>
            <a:endCxn id="8" idx="0"/>
          </p:cNvCxnSpPr>
          <p:nvPr/>
        </p:nvCxnSpPr>
        <p:spPr>
          <a:xfrm>
            <a:off x="7095791" y="3181349"/>
            <a:ext cx="905209" cy="171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2"/>
            <a:endCxn id="13" idx="0"/>
          </p:cNvCxnSpPr>
          <p:nvPr/>
        </p:nvCxnSpPr>
        <p:spPr>
          <a:xfrm flipH="1">
            <a:off x="6553200" y="3181349"/>
            <a:ext cx="542591" cy="1314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2"/>
            <a:endCxn id="7" idx="0"/>
          </p:cNvCxnSpPr>
          <p:nvPr/>
        </p:nvCxnSpPr>
        <p:spPr>
          <a:xfrm>
            <a:off x="1481455" y="3219449"/>
            <a:ext cx="2404745" cy="142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0"/>
            <a:endCxn id="12" idx="2"/>
          </p:cNvCxnSpPr>
          <p:nvPr/>
        </p:nvCxnSpPr>
        <p:spPr>
          <a:xfrm flipV="1">
            <a:off x="2038568" y="3124200"/>
            <a:ext cx="1047532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2"/>
            <a:endCxn id="6" idx="0"/>
          </p:cNvCxnSpPr>
          <p:nvPr/>
        </p:nvCxnSpPr>
        <p:spPr>
          <a:xfrm flipH="1">
            <a:off x="1066800" y="3219449"/>
            <a:ext cx="414655" cy="742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52600" y="1371600"/>
            <a:ext cx="1189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Graph 1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324600" y="1447800"/>
            <a:ext cx="1189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Graph 2</a:t>
            </a:r>
            <a:endParaRPr lang="en-US" sz="2400" b="1" dirty="0"/>
          </a:p>
        </p:txBody>
      </p:sp>
      <p:cxnSp>
        <p:nvCxnSpPr>
          <p:cNvPr id="31" name="Shape 30"/>
          <p:cNvCxnSpPr>
            <a:stCxn id="5" idx="0"/>
            <a:endCxn id="4" idx="1"/>
          </p:cNvCxnSpPr>
          <p:nvPr/>
        </p:nvCxnSpPr>
        <p:spPr>
          <a:xfrm rot="16200000" flipH="1">
            <a:off x="3736339" y="-121285"/>
            <a:ext cx="561975" cy="5071745"/>
          </a:xfrm>
          <a:prstGeom prst="curvedConnector4">
            <a:avLst>
              <a:gd name="adj1" fmla="val -40678"/>
              <a:gd name="adj2" fmla="val 55590"/>
            </a:avLst>
          </a:prstGeom>
          <a:ln>
            <a:prstDash val="lgDashDotDot"/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12" idx="3"/>
            <a:endCxn id="10" idx="1"/>
          </p:cNvCxnSpPr>
          <p:nvPr/>
        </p:nvCxnSpPr>
        <p:spPr>
          <a:xfrm>
            <a:off x="3505200" y="2705100"/>
            <a:ext cx="2133600" cy="1104900"/>
          </a:xfrm>
          <a:prstGeom prst="curvedConnector3">
            <a:avLst>
              <a:gd name="adj1" fmla="val 50000"/>
            </a:avLst>
          </a:prstGeom>
          <a:ln>
            <a:prstDash val="lgDashDotDot"/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648200" y="1371600"/>
            <a:ext cx="0" cy="480060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hape 33"/>
          <p:cNvCxnSpPr>
            <a:stCxn id="6" idx="2"/>
            <a:endCxn id="8" idx="2"/>
          </p:cNvCxnSpPr>
          <p:nvPr/>
        </p:nvCxnSpPr>
        <p:spPr>
          <a:xfrm rot="5400000" flipH="1" flipV="1">
            <a:off x="4229100" y="1104900"/>
            <a:ext cx="609600" cy="6934200"/>
          </a:xfrm>
          <a:prstGeom prst="curvedConnector3">
            <a:avLst>
              <a:gd name="adj1" fmla="val -274813"/>
            </a:avLst>
          </a:prstGeom>
          <a:ln>
            <a:prstDash val="lgDashDotDot"/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3"/>
          <p:cNvCxnSpPr>
            <a:stCxn id="7" idx="3"/>
            <a:endCxn id="13" idx="1"/>
          </p:cNvCxnSpPr>
          <p:nvPr/>
        </p:nvCxnSpPr>
        <p:spPr>
          <a:xfrm flipV="1">
            <a:off x="4343399" y="4953000"/>
            <a:ext cx="1752601" cy="152400"/>
          </a:xfrm>
          <a:prstGeom prst="curvedConnector3">
            <a:avLst>
              <a:gd name="adj1" fmla="val 50000"/>
            </a:avLst>
          </a:prstGeom>
          <a:ln>
            <a:prstDash val="lgDashDotDot"/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Relationships are crucial</a:t>
            </a:r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676400"/>
            <a:ext cx="1134109" cy="108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2895600"/>
            <a:ext cx="1010544" cy="101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4038600"/>
            <a:ext cx="1011438" cy="101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>
            <a:stCxn id="6" idx="2"/>
            <a:endCxn id="7" idx="0"/>
          </p:cNvCxnSpPr>
          <p:nvPr/>
        </p:nvCxnSpPr>
        <p:spPr>
          <a:xfrm>
            <a:off x="3081655" y="2762249"/>
            <a:ext cx="3138617" cy="13335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8" descr="http://www.freeiconsweb.com/Icons-show/free_windows7_icons_emoticons/cool_64x6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36962" y="5638800"/>
            <a:ext cx="914400" cy="914400"/>
          </a:xfrm>
          <a:prstGeom prst="rect">
            <a:avLst/>
          </a:prstGeom>
          <a:noFill/>
        </p:spPr>
      </p:pic>
      <p:cxnSp>
        <p:nvCxnSpPr>
          <p:cNvPr id="11" name="Straight Connector 10"/>
          <p:cNvCxnSpPr>
            <a:stCxn id="8" idx="2"/>
            <a:endCxn id="10" idx="0"/>
          </p:cNvCxnSpPr>
          <p:nvPr/>
        </p:nvCxnSpPr>
        <p:spPr>
          <a:xfrm flipH="1">
            <a:off x="5694162" y="5053013"/>
            <a:ext cx="1136157" cy="585787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1371600"/>
            <a:ext cx="1181535" cy="102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http://www.freeiconsweb.com/Icons-show/icontexto-emoticons-PNG/icontexto-emoticons-14-128x12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3733800"/>
            <a:ext cx="914399" cy="914400"/>
          </a:xfrm>
          <a:prstGeom prst="rect">
            <a:avLst/>
          </a:prstGeom>
          <a:noFill/>
        </p:spPr>
      </p:pic>
      <p:cxnSp>
        <p:nvCxnSpPr>
          <p:cNvPr id="14" name="Straight Connector 13"/>
          <p:cNvCxnSpPr>
            <a:stCxn id="6" idx="2"/>
            <a:endCxn id="13" idx="0"/>
          </p:cNvCxnSpPr>
          <p:nvPr/>
        </p:nvCxnSpPr>
        <p:spPr>
          <a:xfrm>
            <a:off x="3081655" y="2762249"/>
            <a:ext cx="423545" cy="97155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0" y="5029200"/>
            <a:ext cx="118762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>
            <a:stCxn id="15" idx="0"/>
            <a:endCxn id="13" idx="2"/>
          </p:cNvCxnSpPr>
          <p:nvPr/>
        </p:nvCxnSpPr>
        <p:spPr>
          <a:xfrm flipV="1">
            <a:off x="2117811" y="4648200"/>
            <a:ext cx="1387389" cy="38100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6" descr="http://www.freeiconsweb.com/Icons-show/free_windows7_icons_emoticons/devil_64x64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43400" y="4648200"/>
            <a:ext cx="914400" cy="914400"/>
          </a:xfrm>
          <a:prstGeom prst="rect">
            <a:avLst/>
          </a:prstGeom>
          <a:noFill/>
        </p:spPr>
      </p:pic>
      <p:cxnSp>
        <p:nvCxnSpPr>
          <p:cNvPr id="18" name="Straight Connector 17"/>
          <p:cNvCxnSpPr>
            <a:stCxn id="17" idx="0"/>
            <a:endCxn id="8" idx="1"/>
          </p:cNvCxnSpPr>
          <p:nvPr/>
        </p:nvCxnSpPr>
        <p:spPr>
          <a:xfrm flipV="1">
            <a:off x="4800600" y="4545807"/>
            <a:ext cx="1524000" cy="102393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1447800"/>
            <a:ext cx="1011438" cy="101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Connector 19"/>
          <p:cNvCxnSpPr>
            <a:stCxn id="19" idx="0"/>
            <a:endCxn id="12" idx="3"/>
          </p:cNvCxnSpPr>
          <p:nvPr/>
        </p:nvCxnSpPr>
        <p:spPr>
          <a:xfrm flipH="1">
            <a:off x="5067735" y="1447800"/>
            <a:ext cx="1838784" cy="43815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486400" y="1066800"/>
            <a:ext cx="1981200" cy="28956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438400" y="1219200"/>
            <a:ext cx="2895600" cy="17526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524000" y="4953000"/>
            <a:ext cx="1295400" cy="12192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67000" y="3581400"/>
            <a:ext cx="1524000" cy="13716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 rot="1959504">
            <a:off x="4090131" y="4728446"/>
            <a:ext cx="2438400" cy="15240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48400" y="3886200"/>
            <a:ext cx="1066800" cy="14478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9" grpId="0" animBg="1"/>
      <p:bldP spid="40" grpId="0" animBg="1"/>
      <p:bldP spid="41" grpId="0" animBg="1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Relationships are crucial</a:t>
            </a:r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676400"/>
            <a:ext cx="1134109" cy="108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2895600"/>
            <a:ext cx="1010544" cy="101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3762" y="4038600"/>
            <a:ext cx="1011438" cy="101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>
            <a:stCxn id="6" idx="2"/>
            <a:endCxn id="7" idx="0"/>
          </p:cNvCxnSpPr>
          <p:nvPr/>
        </p:nvCxnSpPr>
        <p:spPr>
          <a:xfrm>
            <a:off x="3081655" y="2762249"/>
            <a:ext cx="3138617" cy="13335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8" descr="http://www.freeiconsweb.com/Icons-show/free_windows7_icons_emoticons/cool_64x6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36962" y="5638800"/>
            <a:ext cx="914400" cy="914400"/>
          </a:xfrm>
          <a:prstGeom prst="rect">
            <a:avLst/>
          </a:prstGeom>
          <a:noFill/>
        </p:spPr>
      </p:pic>
      <p:cxnSp>
        <p:nvCxnSpPr>
          <p:cNvPr id="11" name="Straight Connector 10"/>
          <p:cNvCxnSpPr>
            <a:stCxn id="8" idx="2"/>
            <a:endCxn id="10" idx="0"/>
          </p:cNvCxnSpPr>
          <p:nvPr/>
        </p:nvCxnSpPr>
        <p:spPr>
          <a:xfrm flipH="1">
            <a:off x="5694162" y="5053013"/>
            <a:ext cx="1115319" cy="585787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1371600"/>
            <a:ext cx="1181535" cy="102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http://www.freeiconsweb.com/Icons-show/icontexto-emoticons-PNG/icontexto-emoticons-14-128x12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3733800"/>
            <a:ext cx="914399" cy="914400"/>
          </a:xfrm>
          <a:prstGeom prst="rect">
            <a:avLst/>
          </a:prstGeom>
          <a:noFill/>
        </p:spPr>
      </p:pic>
      <p:cxnSp>
        <p:nvCxnSpPr>
          <p:cNvPr id="14" name="Straight Connector 13"/>
          <p:cNvCxnSpPr>
            <a:stCxn id="6" idx="2"/>
            <a:endCxn id="13" idx="0"/>
          </p:cNvCxnSpPr>
          <p:nvPr/>
        </p:nvCxnSpPr>
        <p:spPr>
          <a:xfrm>
            <a:off x="3081655" y="2762249"/>
            <a:ext cx="423545" cy="97155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0" y="5029200"/>
            <a:ext cx="118762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>
            <a:stCxn id="15" idx="0"/>
            <a:endCxn id="13" idx="2"/>
          </p:cNvCxnSpPr>
          <p:nvPr/>
        </p:nvCxnSpPr>
        <p:spPr>
          <a:xfrm flipV="1">
            <a:off x="2117811" y="4648200"/>
            <a:ext cx="1387389" cy="38100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6" descr="http://www.freeiconsweb.com/Icons-show/free_windows7_icons_emoticons/devil_64x64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43400" y="4648200"/>
            <a:ext cx="914400" cy="914400"/>
          </a:xfrm>
          <a:prstGeom prst="rect">
            <a:avLst/>
          </a:prstGeom>
          <a:noFill/>
        </p:spPr>
      </p:pic>
      <p:cxnSp>
        <p:nvCxnSpPr>
          <p:cNvPr id="18" name="Straight Connector 17"/>
          <p:cNvCxnSpPr>
            <a:stCxn id="17" idx="0"/>
            <a:endCxn id="8" idx="1"/>
          </p:cNvCxnSpPr>
          <p:nvPr/>
        </p:nvCxnSpPr>
        <p:spPr>
          <a:xfrm flipV="1">
            <a:off x="4800600" y="4545807"/>
            <a:ext cx="1503162" cy="102393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1447800"/>
            <a:ext cx="1011438" cy="101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Connector 19"/>
          <p:cNvCxnSpPr>
            <a:stCxn id="19" idx="0"/>
            <a:endCxn id="12" idx="3"/>
          </p:cNvCxnSpPr>
          <p:nvPr/>
        </p:nvCxnSpPr>
        <p:spPr>
          <a:xfrm flipH="1">
            <a:off x="5067735" y="1447800"/>
            <a:ext cx="1838784" cy="43815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486400" y="1066800"/>
            <a:ext cx="2362200" cy="39624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438400" y="1219200"/>
            <a:ext cx="2895600" cy="17526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524000" y="4953000"/>
            <a:ext cx="1295400" cy="12192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67000" y="3581400"/>
            <a:ext cx="2590800" cy="19812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953000" y="5562600"/>
            <a:ext cx="1600200" cy="10668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9" grpId="0" animBg="1"/>
      <p:bldP spid="40" grpId="0" animBg="1"/>
      <p:bldP spid="4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R</a:t>
            </a:r>
            <a:r>
              <a:rPr lang="en-US" dirty="0" smtClean="0"/>
              <a:t>: set of records / mentions (typed)</a:t>
            </a:r>
          </a:p>
          <a:p>
            <a:r>
              <a:rPr lang="en-US" i="1" dirty="0" smtClean="0"/>
              <a:t>H</a:t>
            </a:r>
            <a:r>
              <a:rPr lang="en-US" dirty="0" smtClean="0"/>
              <a:t>: set of relations / </a:t>
            </a:r>
            <a:r>
              <a:rPr lang="en-US" dirty="0" err="1" smtClean="0"/>
              <a:t>hyperedges</a:t>
            </a:r>
            <a:r>
              <a:rPr lang="en-US" dirty="0" smtClean="0"/>
              <a:t> (typed)</a:t>
            </a:r>
          </a:p>
          <a:p>
            <a:r>
              <a:rPr lang="en-US" i="1" dirty="0" smtClean="0"/>
              <a:t>M</a:t>
            </a:r>
            <a:r>
              <a:rPr lang="en-US" dirty="0" smtClean="0"/>
              <a:t>: set of </a:t>
            </a:r>
            <a:r>
              <a:rPr lang="en-US" i="1" dirty="0" smtClean="0"/>
              <a:t>matches </a:t>
            </a:r>
            <a:r>
              <a:rPr lang="en-US" sz="2400" dirty="0" smtClean="0"/>
              <a:t>(record pairs that correspond to same entity )</a:t>
            </a:r>
            <a:endParaRPr lang="en-US" dirty="0" smtClean="0"/>
          </a:p>
          <a:p>
            <a:r>
              <a:rPr lang="en-US" i="1" dirty="0" smtClean="0"/>
              <a:t>N</a:t>
            </a:r>
            <a:r>
              <a:rPr lang="en-US" dirty="0" smtClean="0"/>
              <a:t>: set of </a:t>
            </a:r>
            <a:r>
              <a:rPr lang="en-US" i="1" dirty="0" smtClean="0"/>
              <a:t>non-matches </a:t>
            </a:r>
            <a:r>
              <a:rPr lang="en-US" sz="2000" dirty="0" smtClean="0"/>
              <a:t>(record pairs corresponding to different entities)</a:t>
            </a:r>
            <a:endParaRPr lang="en-US" i="1" dirty="0" smtClean="0"/>
          </a:p>
          <a:p>
            <a:r>
              <a:rPr lang="en-US" i="1" dirty="0" smtClean="0"/>
              <a:t>E</a:t>
            </a:r>
            <a:r>
              <a:rPr lang="en-US" dirty="0" smtClean="0"/>
              <a:t>: set of entities</a:t>
            </a:r>
          </a:p>
          <a:p>
            <a:r>
              <a:rPr lang="en-US" i="1" dirty="0" smtClean="0"/>
              <a:t>L</a:t>
            </a:r>
            <a:r>
              <a:rPr lang="en-US" dirty="0" smtClean="0"/>
              <a:t>: set of links</a:t>
            </a:r>
          </a:p>
          <a:p>
            <a:endParaRPr lang="en-US" i="1" dirty="0" smtClean="0"/>
          </a:p>
          <a:p>
            <a:r>
              <a:rPr lang="en-US" dirty="0" smtClean="0"/>
              <a:t>True (</a:t>
            </a:r>
            <a:r>
              <a:rPr lang="en-US" i="1" dirty="0" err="1" smtClean="0"/>
              <a:t>M</a:t>
            </a:r>
            <a:r>
              <a:rPr lang="en-US" i="1" baseline="-25000" dirty="0" err="1" smtClean="0"/>
              <a:t>true</a:t>
            </a:r>
            <a:r>
              <a:rPr lang="en-US" i="1" dirty="0" smtClean="0"/>
              <a:t>, </a:t>
            </a:r>
            <a:r>
              <a:rPr lang="en-US" i="1" dirty="0" err="1" smtClean="0"/>
              <a:t>N</a:t>
            </a:r>
            <a:r>
              <a:rPr lang="en-US" i="1" baseline="-25000" dirty="0" err="1" smtClean="0"/>
              <a:t>true</a:t>
            </a:r>
            <a:r>
              <a:rPr lang="en-US" i="1" dirty="0" smtClean="0"/>
              <a:t>, </a:t>
            </a:r>
            <a:r>
              <a:rPr lang="en-US" i="1" dirty="0" err="1" smtClean="0"/>
              <a:t>E</a:t>
            </a:r>
            <a:r>
              <a:rPr lang="en-US" i="1" baseline="-25000" dirty="0" err="1" smtClean="0"/>
              <a:t>true</a:t>
            </a:r>
            <a:r>
              <a:rPr lang="en-US" dirty="0" smtClean="0"/>
              <a:t>, </a:t>
            </a:r>
            <a:r>
              <a:rPr lang="en-US" i="1" dirty="0" err="1" smtClean="0"/>
              <a:t>L</a:t>
            </a:r>
            <a:r>
              <a:rPr lang="en-US" i="1" baseline="-25000" dirty="0" err="1" smtClean="0"/>
              <a:t>true</a:t>
            </a:r>
            <a:r>
              <a:rPr lang="en-US" dirty="0" smtClean="0"/>
              <a:t>): according to real world</a:t>
            </a:r>
            <a:br>
              <a:rPr lang="en-US" dirty="0" smtClean="0"/>
            </a:br>
            <a:r>
              <a:rPr lang="en-US" dirty="0" err="1" smtClean="0"/>
              <a:t>vs</a:t>
            </a:r>
            <a:r>
              <a:rPr lang="en-US" dirty="0" smtClean="0"/>
              <a:t> Predicted (</a:t>
            </a:r>
            <a:r>
              <a:rPr lang="en-US" i="1" dirty="0" err="1" smtClean="0"/>
              <a:t>M</a:t>
            </a:r>
            <a:r>
              <a:rPr lang="en-US" i="1" baseline="-25000" dirty="0" err="1" smtClean="0"/>
              <a:t>pred</a:t>
            </a:r>
            <a:r>
              <a:rPr lang="en-US" i="1" dirty="0" smtClean="0"/>
              <a:t>, </a:t>
            </a:r>
            <a:r>
              <a:rPr lang="en-US" i="1" dirty="0" err="1" smtClean="0"/>
              <a:t>N</a:t>
            </a:r>
            <a:r>
              <a:rPr lang="en-US" i="1" baseline="-25000" dirty="0" err="1" smtClean="0"/>
              <a:t>pred</a:t>
            </a:r>
            <a:r>
              <a:rPr lang="en-US" i="1" dirty="0" smtClean="0"/>
              <a:t>, </a:t>
            </a:r>
            <a:r>
              <a:rPr lang="en-US" i="1" dirty="0" err="1" smtClean="0"/>
              <a:t>E</a:t>
            </a:r>
            <a:r>
              <a:rPr lang="en-US" i="1" baseline="-25000" dirty="0" err="1" smtClean="0"/>
              <a:t>pred</a:t>
            </a:r>
            <a:r>
              <a:rPr lang="en-US" dirty="0" smtClean="0"/>
              <a:t>, </a:t>
            </a:r>
            <a:r>
              <a:rPr lang="en-US" i="1" dirty="0" err="1" smtClean="0"/>
              <a:t>L</a:t>
            </a:r>
            <a:r>
              <a:rPr lang="en-US" i="1" baseline="-25000" dirty="0" err="1" smtClean="0"/>
              <a:t>pred</a:t>
            </a:r>
            <a:r>
              <a:rPr lang="en-US" i="1" baseline="-25000" dirty="0" smtClean="0"/>
              <a:t> </a:t>
            </a:r>
            <a:r>
              <a:rPr lang="en-US" dirty="0" smtClean="0"/>
              <a:t>): by algorithm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Relationship between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true</a:t>
            </a:r>
            <a:r>
              <a:rPr lang="en-US" dirty="0" smtClean="0"/>
              <a:t> and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pred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</a:t>
            </a:r>
            <a:r>
              <a:rPr lang="en-US" baseline="-25000" dirty="0" err="1" smtClean="0"/>
              <a:t>true</a:t>
            </a:r>
            <a:r>
              <a:rPr lang="en-US" dirty="0" smtClean="0"/>
              <a:t>  (</a:t>
            </a:r>
            <a:r>
              <a:rPr lang="en-US" dirty="0" err="1" smtClean="0"/>
              <a:t>SameAs</a:t>
            </a:r>
            <a:r>
              <a:rPr lang="en-US" dirty="0" smtClean="0"/>
              <a:t> , Equivalence)</a:t>
            </a:r>
          </a:p>
          <a:p>
            <a:r>
              <a:rPr lang="en-US" dirty="0" err="1" smtClean="0"/>
              <a:t>M</a:t>
            </a:r>
            <a:r>
              <a:rPr lang="en-US" baseline="-25000" dirty="0" err="1" smtClean="0"/>
              <a:t>pred</a:t>
            </a:r>
            <a:r>
              <a:rPr lang="en-US" dirty="0" smtClean="0"/>
              <a:t> (Similar representations and similar attributes)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286000" y="2895600"/>
            <a:ext cx="2590800" cy="19812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581400" y="2895600"/>
            <a:ext cx="2590800" cy="1981200"/>
          </a:xfrm>
          <a:prstGeom prst="ellipse">
            <a:avLst/>
          </a:prstGeom>
          <a:solidFill>
            <a:srgbClr val="D7E4BD">
              <a:alpha val="47843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7400" y="251460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M</a:t>
            </a:r>
            <a:r>
              <a:rPr lang="en-US" sz="2800" baseline="-25000" dirty="0" err="1" smtClean="0"/>
              <a:t>true</a:t>
            </a:r>
            <a:endParaRPr lang="en-US" sz="28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752600" y="2362200"/>
            <a:ext cx="5105400" cy="2971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05200" y="236220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RxR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638800" y="251460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M</a:t>
            </a:r>
            <a:r>
              <a:rPr lang="en-US" sz="2800" baseline="-25000" dirty="0" err="1" smtClean="0"/>
              <a:t>pred</a:t>
            </a:r>
            <a:endParaRPr lang="en-US" sz="2800" baseline="-25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Pairwise</a:t>
            </a:r>
            <a:r>
              <a:rPr lang="en-US" dirty="0" smtClean="0"/>
              <a:t> metrics</a:t>
            </a:r>
          </a:p>
          <a:p>
            <a:pPr lvl="1"/>
            <a:r>
              <a:rPr lang="en-US" dirty="0" smtClean="0"/>
              <a:t>Precision/Recall, F1</a:t>
            </a:r>
          </a:p>
          <a:p>
            <a:pPr lvl="1"/>
            <a:r>
              <a:rPr lang="en-US" dirty="0" smtClean="0"/>
              <a:t># of predicted matching pairs</a:t>
            </a:r>
          </a:p>
          <a:p>
            <a:endParaRPr lang="en-US" dirty="0" smtClean="0"/>
          </a:p>
          <a:p>
            <a:r>
              <a:rPr lang="en-US" dirty="0" smtClean="0"/>
              <a:t>Cluster level metrics</a:t>
            </a:r>
          </a:p>
          <a:p>
            <a:pPr lvl="1"/>
            <a:r>
              <a:rPr lang="en-US" dirty="0" smtClean="0"/>
              <a:t>purity, completeness, complexity </a:t>
            </a:r>
          </a:p>
          <a:p>
            <a:pPr lvl="1"/>
            <a:r>
              <a:rPr lang="en-US" dirty="0" smtClean="0"/>
              <a:t>Precision/Recall/F1: Cluster-level, closest cluster, MUC, B</a:t>
            </a:r>
            <a:r>
              <a:rPr lang="en-US" baseline="30000" dirty="0" smtClean="0"/>
              <a:t>3</a:t>
            </a:r>
            <a:r>
              <a:rPr lang="en-US" dirty="0" smtClean="0"/>
              <a:t> , Rand Index</a:t>
            </a:r>
            <a:endParaRPr lang="en-US" baseline="30000" dirty="0" smtClean="0"/>
          </a:p>
          <a:p>
            <a:pPr lvl="1"/>
            <a:r>
              <a:rPr lang="en-US" dirty="0" smtClean="0"/>
              <a:t>Generalized merge distance [</a:t>
            </a:r>
            <a:r>
              <a:rPr lang="en-US" dirty="0" err="1" smtClean="0"/>
              <a:t>Menestrina</a:t>
            </a:r>
            <a:r>
              <a:rPr lang="en-US" dirty="0" smtClean="0"/>
              <a:t> et al, PVLDB10]</a:t>
            </a:r>
          </a:p>
          <a:p>
            <a:endParaRPr lang="en-US" dirty="0" smtClean="0"/>
          </a:p>
          <a:p>
            <a:r>
              <a:rPr lang="en-US" dirty="0" smtClean="0"/>
              <a:t>Little work that evaluates correct prediction of links</a:t>
            </a:r>
          </a:p>
          <a:p>
            <a:pPr lvl="1"/>
            <a:endParaRPr lang="en-US" baseline="30000" dirty="0" smtClean="0"/>
          </a:p>
          <a:p>
            <a:pPr lvl="1"/>
            <a:endParaRPr lang="en-US" baseline="30000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Ironically, Entity Resolution has many duplicate names</a:t>
            </a:r>
            <a:endParaRPr lang="en-US" sz="2800" dirty="0"/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1676400" y="6172200"/>
            <a:ext cx="1095913" cy="44267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Doubles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6275869" y="1219200"/>
            <a:ext cx="2286625" cy="44267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Duplicate detection</a:t>
            </a:r>
            <a:endParaRPr lang="de-DE" sz="2000" b="1">
              <a:solidFill>
                <a:schemeClr val="tx1"/>
              </a:solidFill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3429000" y="1081326"/>
            <a:ext cx="1775188" cy="44267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Record linkage</a:t>
            </a:r>
            <a:endParaRPr lang="de-DE" sz="2000" b="1">
              <a:solidFill>
                <a:schemeClr val="tx1"/>
              </a:solidFill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228600" y="3429000"/>
            <a:ext cx="1703945" cy="44267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Deduplication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379711" y="2986326"/>
            <a:ext cx="2384578" cy="44267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Object identification</a:t>
            </a:r>
            <a:endParaRPr lang="de-DE" sz="2000" b="1">
              <a:solidFill>
                <a:schemeClr val="tx1"/>
              </a:solidFill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6248400" y="2667000"/>
            <a:ext cx="2403352" cy="44267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Object consolidation</a:t>
            </a:r>
            <a:endParaRPr lang="de-DE" sz="2000" b="1">
              <a:solidFill>
                <a:schemeClr val="tx1"/>
              </a:solidFill>
            </a:endParaRPr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480292" y="1676400"/>
            <a:ext cx="2702646" cy="44267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Coreference</a:t>
            </a:r>
            <a:r>
              <a:rPr lang="en-US" sz="2000" b="1" dirty="0" smtClean="0">
                <a:solidFill>
                  <a:schemeClr val="tx1"/>
                </a:solidFill>
              </a:rPr>
              <a:t> resolution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6019800" y="3657600"/>
            <a:ext cx="1936236" cy="44267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Entity clustering</a:t>
            </a:r>
            <a:endParaRPr lang="de-DE" sz="2000" b="1">
              <a:solidFill>
                <a:schemeClr val="tx1"/>
              </a:solidFill>
            </a:endParaRPr>
          </a:p>
        </p:txBody>
      </p:sp>
      <p:sp>
        <p:nvSpPr>
          <p:cNvPr id="11" name="AutoShape 11"/>
          <p:cNvSpPr>
            <a:spLocks noChangeArrowheads="1"/>
          </p:cNvSpPr>
          <p:nvPr/>
        </p:nvSpPr>
        <p:spPr bwMode="auto">
          <a:xfrm>
            <a:off x="3581400" y="1905000"/>
            <a:ext cx="2783831" cy="44267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Reference reconciliation</a:t>
            </a:r>
            <a:endParaRPr lang="de-DE" sz="2000" b="1">
              <a:solidFill>
                <a:schemeClr val="tx1"/>
              </a:solidFill>
            </a:endParaRPr>
          </a:p>
        </p:txBody>
      </p:sp>
      <p:sp>
        <p:nvSpPr>
          <p:cNvPr id="12" name="AutoShape 12"/>
          <p:cNvSpPr>
            <a:spLocks noChangeArrowheads="1"/>
          </p:cNvSpPr>
          <p:nvPr/>
        </p:nvSpPr>
        <p:spPr bwMode="auto">
          <a:xfrm>
            <a:off x="5715000" y="5562600"/>
            <a:ext cx="2318477" cy="44267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Reference matching</a:t>
            </a:r>
            <a:endParaRPr lang="de-DE" sz="2000" b="1">
              <a:solidFill>
                <a:schemeClr val="tx1"/>
              </a:solidFill>
            </a:endParaRPr>
          </a:p>
        </p:txBody>
      </p:sp>
      <p:sp>
        <p:nvSpPr>
          <p:cNvPr id="13" name="AutoShape 13"/>
          <p:cNvSpPr>
            <a:spLocks noChangeArrowheads="1"/>
          </p:cNvSpPr>
          <p:nvPr/>
        </p:nvSpPr>
        <p:spPr bwMode="auto">
          <a:xfrm>
            <a:off x="3505200" y="5562600"/>
            <a:ext cx="1684991" cy="44267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Householding</a:t>
            </a:r>
            <a:endParaRPr lang="de-DE" sz="2000" b="1">
              <a:solidFill>
                <a:schemeClr val="tx1"/>
              </a:solidFill>
            </a:endParaRP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5715000" y="4648200"/>
            <a:ext cx="2396360" cy="44267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Household matching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990600" y="2590800"/>
            <a:ext cx="1513812" cy="44267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Fuzzy match</a:t>
            </a:r>
            <a:endParaRPr lang="de-DE" sz="2000" b="1">
              <a:solidFill>
                <a:schemeClr val="tx1"/>
              </a:solidFill>
            </a:endParaRPr>
          </a:p>
        </p:txBody>
      </p:sp>
      <p:sp>
        <p:nvSpPr>
          <p:cNvPr id="17" name="AutoShape 17"/>
          <p:cNvSpPr>
            <a:spLocks noChangeArrowheads="1"/>
          </p:cNvSpPr>
          <p:nvPr/>
        </p:nvSpPr>
        <p:spPr bwMode="auto">
          <a:xfrm>
            <a:off x="3200400" y="3886200"/>
            <a:ext cx="2307990" cy="44267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Approximate match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18" name="AutoShape 18"/>
          <p:cNvSpPr>
            <a:spLocks noChangeArrowheads="1"/>
          </p:cNvSpPr>
          <p:nvPr/>
        </p:nvSpPr>
        <p:spPr bwMode="auto">
          <a:xfrm>
            <a:off x="3505200" y="4648200"/>
            <a:ext cx="1630742" cy="44267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Merge/purge</a:t>
            </a:r>
            <a:endParaRPr lang="de-DE" sz="2000" b="1">
              <a:solidFill>
                <a:schemeClr val="tx1"/>
              </a:solidFill>
            </a:endParaRPr>
          </a:p>
        </p:txBody>
      </p:sp>
      <p:sp>
        <p:nvSpPr>
          <p:cNvPr id="19" name="AutoShape 19"/>
          <p:cNvSpPr>
            <a:spLocks noChangeArrowheads="1"/>
          </p:cNvSpPr>
          <p:nvPr/>
        </p:nvSpPr>
        <p:spPr bwMode="auto">
          <a:xfrm>
            <a:off x="381000" y="5334000"/>
            <a:ext cx="2916872" cy="44267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Hardening soft databases</a:t>
            </a:r>
            <a:endParaRPr lang="de-DE" sz="2000" b="1">
              <a:solidFill>
                <a:schemeClr val="tx1"/>
              </a:solidFill>
            </a:endParaRPr>
          </a:p>
        </p:txBody>
      </p:sp>
      <p:sp>
        <p:nvSpPr>
          <p:cNvPr id="20" name="AutoShape 20"/>
          <p:cNvSpPr>
            <a:spLocks noChangeArrowheads="1"/>
          </p:cNvSpPr>
          <p:nvPr/>
        </p:nvSpPr>
        <p:spPr bwMode="auto">
          <a:xfrm>
            <a:off x="304800" y="4343400"/>
            <a:ext cx="2322038" cy="44267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Identity uncertainty</a:t>
            </a:r>
            <a:endParaRPr lang="de-DE" sz="2000" b="1">
              <a:solidFill>
                <a:schemeClr val="tx1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Assumptions Made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Each record/mention is associated with a single real world entity.</a:t>
            </a:r>
          </a:p>
          <a:p>
            <a:endParaRPr lang="en-US" i="1" dirty="0" smtClean="0"/>
          </a:p>
          <a:p>
            <a:endParaRPr lang="en-US" i="1" dirty="0" smtClean="0"/>
          </a:p>
          <a:p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In record linkage, no duplicates in the same source</a:t>
            </a:r>
          </a:p>
          <a:p>
            <a:r>
              <a:rPr lang="en-US" i="1" dirty="0" smtClean="0"/>
              <a:t>If two records/mentions are identical, then they are true matches</a:t>
            </a:r>
          </a:p>
          <a:p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2667000"/>
            <a:ext cx="1085181" cy="971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 descr="http://www.freeiconsweb.com/Icons-show/icontexto-emoticons-PNG/icontexto-emoticons-14-128x12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2133600"/>
            <a:ext cx="914399" cy="914400"/>
          </a:xfrm>
          <a:prstGeom prst="rect">
            <a:avLst/>
          </a:prstGeom>
          <a:noFill/>
        </p:spPr>
      </p:pic>
      <p:pic>
        <p:nvPicPr>
          <p:cNvPr id="6" name="Picture 8" descr="http://www.freeiconsweb.com/Icons-show/icontexto-emoticons-PNG/icontexto-emoticons-03-128x12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1752600"/>
            <a:ext cx="838199" cy="838200"/>
          </a:xfrm>
          <a:prstGeom prst="rect">
            <a:avLst/>
          </a:prstGeom>
          <a:noFill/>
        </p:spPr>
      </p:pic>
      <p:sp>
        <p:nvSpPr>
          <p:cNvPr id="7" name="Right Arrow 6"/>
          <p:cNvSpPr/>
          <p:nvPr/>
        </p:nvSpPr>
        <p:spPr>
          <a:xfrm rot="906597">
            <a:off x="3962400" y="2133600"/>
            <a:ext cx="1143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0022517">
            <a:off x="4080735" y="2820290"/>
            <a:ext cx="1143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6324600" y="1828800"/>
            <a:ext cx="1447800" cy="1447800"/>
          </a:xfrm>
          <a:prstGeom prst="mathMultiply">
            <a:avLst>
              <a:gd name="adj1" fmla="val 143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14"/>
          <p:cNvGrpSpPr/>
          <p:nvPr/>
        </p:nvGrpSpPr>
        <p:grpSpPr>
          <a:xfrm>
            <a:off x="2514600" y="5638800"/>
            <a:ext cx="3810000" cy="769441"/>
            <a:chOff x="2514600" y="5638800"/>
            <a:chExt cx="3810000" cy="769441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667000" y="5715000"/>
              <a:ext cx="684046" cy="595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5200" y="5715000"/>
              <a:ext cx="684046" cy="595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2514600" y="5638800"/>
              <a:ext cx="3810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/>
                <a:t>(     ,     ) </a:t>
              </a:r>
              <a:r>
                <a:rPr lang="el-GR" sz="4400" dirty="0" smtClean="0">
                  <a:latin typeface="Calibri"/>
                  <a:cs typeface="Calibri"/>
                </a:rPr>
                <a:t>ε</a:t>
              </a:r>
              <a:r>
                <a:rPr lang="en-US" sz="4400" dirty="0" smtClean="0">
                  <a:latin typeface="Calibri"/>
                  <a:cs typeface="Calibri"/>
                </a:rPr>
                <a:t>  </a:t>
              </a:r>
              <a:r>
                <a:rPr lang="en-US" sz="4400" dirty="0" err="1" smtClean="0">
                  <a:latin typeface="Calibri"/>
                  <a:cs typeface="Calibri"/>
                </a:rPr>
                <a:t>M</a:t>
              </a:r>
              <a:r>
                <a:rPr lang="en-US" sz="4400" baseline="-25000" dirty="0" err="1" smtClean="0">
                  <a:latin typeface="Calibri"/>
                  <a:cs typeface="Calibri"/>
                </a:rPr>
                <a:t>true</a:t>
              </a:r>
              <a:endParaRPr lang="en-US" sz="4400" baseline="-25000" dirty="0"/>
            </a:p>
          </p:txBody>
        </p:sp>
      </p:grp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versus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Finding matches </a:t>
            </a:r>
            <a:r>
              <a:rPr lang="en-US" dirty="0" err="1" smtClean="0"/>
              <a:t>vs</a:t>
            </a:r>
            <a:r>
              <a:rPr lang="en-US" dirty="0" smtClean="0"/>
              <a:t> non-matches is a classification problem</a:t>
            </a:r>
          </a:p>
          <a:p>
            <a:endParaRPr lang="en-US" dirty="0" smtClean="0"/>
          </a:p>
          <a:p>
            <a:r>
              <a:rPr lang="en-US" dirty="0" smtClean="0"/>
              <a:t>Imbalanced: typically O(R) matches, O(R^2) non-matches</a:t>
            </a:r>
          </a:p>
          <a:p>
            <a:endParaRPr lang="en-US" dirty="0" smtClean="0"/>
          </a:p>
          <a:p>
            <a:r>
              <a:rPr lang="en-US" dirty="0" smtClean="0"/>
              <a:t>Instances are pairs of records. Pairs are not IID</a:t>
            </a:r>
          </a:p>
          <a:p>
            <a:pPr lvl="1">
              <a:buNone/>
            </a:pPr>
            <a:endParaRPr lang="en-US" dirty="0"/>
          </a:p>
        </p:txBody>
      </p:sp>
      <p:grpSp>
        <p:nvGrpSpPr>
          <p:cNvPr id="4" name="Group 21"/>
          <p:cNvGrpSpPr/>
          <p:nvPr/>
        </p:nvGrpSpPr>
        <p:grpSpPr>
          <a:xfrm>
            <a:off x="228600" y="3886200"/>
            <a:ext cx="3810000" cy="769441"/>
            <a:chOff x="762000" y="3886200"/>
            <a:chExt cx="3810000" cy="769441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52600" y="3962400"/>
              <a:ext cx="684046" cy="595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90600" y="3962400"/>
              <a:ext cx="656589" cy="628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62000" y="3886200"/>
              <a:ext cx="3810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/>
                <a:t>(     ,     ) </a:t>
              </a:r>
              <a:r>
                <a:rPr lang="el-GR" sz="4400" dirty="0" smtClean="0">
                  <a:latin typeface="Calibri"/>
                  <a:cs typeface="Calibri"/>
                </a:rPr>
                <a:t>ε</a:t>
              </a:r>
              <a:r>
                <a:rPr lang="en-US" sz="4400" dirty="0" smtClean="0">
                  <a:latin typeface="Calibri"/>
                  <a:cs typeface="Calibri"/>
                </a:rPr>
                <a:t>  </a:t>
              </a:r>
              <a:r>
                <a:rPr lang="en-US" sz="4400" dirty="0" err="1" smtClean="0">
                  <a:latin typeface="Calibri"/>
                  <a:cs typeface="Calibri"/>
                </a:rPr>
                <a:t>M</a:t>
              </a:r>
              <a:r>
                <a:rPr lang="en-US" sz="4400" baseline="-25000" dirty="0" err="1" smtClean="0">
                  <a:latin typeface="Calibri"/>
                  <a:cs typeface="Calibri"/>
                </a:rPr>
                <a:t>true</a:t>
              </a:r>
              <a:endParaRPr lang="en-US" sz="4400" baseline="-25000" dirty="0"/>
            </a:p>
          </p:txBody>
        </p:sp>
      </p:grpSp>
      <p:grpSp>
        <p:nvGrpSpPr>
          <p:cNvPr id="5" name="Group 22"/>
          <p:cNvGrpSpPr/>
          <p:nvPr/>
        </p:nvGrpSpPr>
        <p:grpSpPr>
          <a:xfrm>
            <a:off x="228600" y="5334000"/>
            <a:ext cx="3810000" cy="769441"/>
            <a:chOff x="762000" y="5181600"/>
            <a:chExt cx="3810000" cy="769441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52600" y="5257800"/>
              <a:ext cx="628262" cy="56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90600" y="5257800"/>
              <a:ext cx="656589" cy="628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762000" y="5181600"/>
              <a:ext cx="3810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/>
                <a:t>(     ,     ) </a:t>
              </a:r>
              <a:r>
                <a:rPr lang="el-GR" sz="4400" dirty="0" smtClean="0">
                  <a:latin typeface="Calibri"/>
                  <a:cs typeface="Calibri"/>
                </a:rPr>
                <a:t>ε</a:t>
              </a:r>
              <a:r>
                <a:rPr lang="en-US" sz="4400" dirty="0" smtClean="0">
                  <a:latin typeface="Calibri"/>
                  <a:cs typeface="Calibri"/>
                </a:rPr>
                <a:t>  </a:t>
              </a:r>
              <a:r>
                <a:rPr lang="en-US" sz="4400" dirty="0" err="1" smtClean="0">
                  <a:latin typeface="Calibri"/>
                  <a:cs typeface="Calibri"/>
                </a:rPr>
                <a:t>M</a:t>
              </a:r>
              <a:r>
                <a:rPr lang="en-US" sz="4400" baseline="-25000" dirty="0" err="1" smtClean="0">
                  <a:latin typeface="Calibri"/>
                  <a:cs typeface="Calibri"/>
                </a:rPr>
                <a:t>true</a:t>
              </a:r>
              <a:endParaRPr lang="en-US" sz="4400" baseline="-25000" dirty="0"/>
            </a:p>
          </p:txBody>
        </p:sp>
      </p:grpSp>
      <p:grpSp>
        <p:nvGrpSpPr>
          <p:cNvPr id="6" name="Group 23"/>
          <p:cNvGrpSpPr/>
          <p:nvPr/>
        </p:nvGrpSpPr>
        <p:grpSpPr>
          <a:xfrm>
            <a:off x="5334000" y="4564559"/>
            <a:ext cx="3810000" cy="769441"/>
            <a:chOff x="5334000" y="4495800"/>
            <a:chExt cx="3810000" cy="769441"/>
          </a:xfrm>
        </p:grpSpPr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4600" y="4572000"/>
              <a:ext cx="628262" cy="56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5334000" y="4495800"/>
              <a:ext cx="3810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/>
                <a:t>(     ,     ) </a:t>
              </a:r>
              <a:r>
                <a:rPr lang="el-GR" sz="4400" dirty="0" smtClean="0">
                  <a:latin typeface="Calibri"/>
                  <a:cs typeface="Calibri"/>
                </a:rPr>
                <a:t>ε</a:t>
              </a:r>
              <a:r>
                <a:rPr lang="en-US" sz="4400" dirty="0" smtClean="0">
                  <a:latin typeface="Calibri"/>
                  <a:cs typeface="Calibri"/>
                </a:rPr>
                <a:t>  </a:t>
              </a:r>
              <a:r>
                <a:rPr lang="en-US" sz="4400" dirty="0" err="1" smtClean="0">
                  <a:latin typeface="Calibri"/>
                  <a:cs typeface="Calibri"/>
                </a:rPr>
                <a:t>M</a:t>
              </a:r>
              <a:r>
                <a:rPr lang="en-US" sz="4400" baseline="-25000" dirty="0" err="1" smtClean="0">
                  <a:latin typeface="Calibri"/>
                  <a:cs typeface="Calibri"/>
                </a:rPr>
                <a:t>true</a:t>
              </a:r>
              <a:endParaRPr lang="en-US" sz="4400" baseline="-25000" dirty="0"/>
            </a:p>
          </p:txBody>
        </p:sp>
        <p:pic>
          <p:nvPicPr>
            <p:cNvPr id="21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62600" y="4572000"/>
              <a:ext cx="684046" cy="595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1295400" y="46482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AND</a:t>
            </a:r>
            <a:endParaRPr lang="en-US" sz="3600" dirty="0"/>
          </a:p>
        </p:txBody>
      </p:sp>
      <p:sp>
        <p:nvSpPr>
          <p:cNvPr id="26" name="Right Arrow 25"/>
          <p:cNvSpPr/>
          <p:nvPr/>
        </p:nvSpPr>
        <p:spPr>
          <a:xfrm>
            <a:off x="3810000" y="4648200"/>
            <a:ext cx="14478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</a:t>
            </a:r>
            <a:r>
              <a:rPr lang="en-US" dirty="0" err="1" smtClean="0"/>
              <a:t>vs</a:t>
            </a:r>
            <a:r>
              <a:rPr lang="en-US" dirty="0" smtClean="0"/>
              <a:t> (Multi-relational)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Computing entities from records is a clustering problem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In typical clustering algorithms (k-means, LDA, etc.) </a:t>
            </a:r>
            <a:r>
              <a:rPr lang="en-US" i="1" dirty="0" smtClean="0"/>
              <a:t>number of clusters is a constant or sub linear in R.</a:t>
            </a:r>
          </a:p>
          <a:p>
            <a:endParaRPr lang="en-US" i="1" dirty="0" smtClean="0"/>
          </a:p>
          <a:p>
            <a:r>
              <a:rPr lang="en-US" dirty="0" smtClean="0"/>
              <a:t>In ER: </a:t>
            </a:r>
            <a:r>
              <a:rPr lang="en-US" i="1" dirty="0" smtClean="0"/>
              <a:t>number of clusters is linear in R, and average cluster size is a constant. Significant fraction of clusters are singletons.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Motivating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Linking Census Records</a:t>
            </a:r>
          </a:p>
          <a:p>
            <a:r>
              <a:rPr lang="en-US" i="1" dirty="0" smtClean="0"/>
              <a:t>Public Health</a:t>
            </a:r>
          </a:p>
          <a:p>
            <a:r>
              <a:rPr lang="en-US" i="1" dirty="0" smtClean="0"/>
              <a:t>Web </a:t>
            </a:r>
            <a:r>
              <a:rPr lang="en-US" i="1" dirty="0" smtClean="0"/>
              <a:t>search</a:t>
            </a:r>
            <a:endParaRPr lang="en-US" i="1" dirty="0" smtClean="0"/>
          </a:p>
          <a:p>
            <a:r>
              <a:rPr lang="en-US" i="1" dirty="0" smtClean="0"/>
              <a:t>Comparison shopping</a:t>
            </a:r>
          </a:p>
          <a:p>
            <a:r>
              <a:rPr lang="en-US" i="1" dirty="0" smtClean="0"/>
              <a:t>Counter-terrorism</a:t>
            </a:r>
          </a:p>
          <a:p>
            <a:r>
              <a:rPr lang="en-US" i="1" dirty="0" smtClean="0"/>
              <a:t>Knowledge Graph Construction</a:t>
            </a:r>
            <a:endParaRPr lang="en-US" i="1" dirty="0" smtClean="0"/>
          </a:p>
          <a:p>
            <a:r>
              <a:rPr lang="en-US" i="1" dirty="0" smtClean="0"/>
              <a:t>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066" name="Picture 2" descr="befo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143000"/>
            <a:ext cx="8153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4067" name="Freeform 3"/>
          <p:cNvSpPr>
            <a:spLocks/>
          </p:cNvSpPr>
          <p:nvPr/>
        </p:nvSpPr>
        <p:spPr bwMode="auto">
          <a:xfrm>
            <a:off x="3289300" y="2978150"/>
            <a:ext cx="1241425" cy="1243013"/>
          </a:xfrm>
          <a:custGeom>
            <a:avLst/>
            <a:gdLst/>
            <a:ahLst/>
            <a:cxnLst>
              <a:cxn ang="0">
                <a:pos x="292" y="41"/>
              </a:cxn>
              <a:cxn ang="0">
                <a:pos x="103" y="119"/>
              </a:cxn>
              <a:cxn ang="0">
                <a:pos x="77" y="170"/>
              </a:cxn>
              <a:cxn ang="0">
                <a:pos x="43" y="222"/>
              </a:cxn>
              <a:cxn ang="0">
                <a:pos x="0" y="402"/>
              </a:cxn>
              <a:cxn ang="0">
                <a:pos x="86" y="660"/>
              </a:cxn>
              <a:cxn ang="0">
                <a:pos x="189" y="737"/>
              </a:cxn>
              <a:cxn ang="0">
                <a:pos x="206" y="755"/>
              </a:cxn>
              <a:cxn ang="0">
                <a:pos x="309" y="780"/>
              </a:cxn>
              <a:cxn ang="0">
                <a:pos x="481" y="772"/>
              </a:cxn>
              <a:cxn ang="0">
                <a:pos x="559" y="720"/>
              </a:cxn>
              <a:cxn ang="0">
                <a:pos x="662" y="669"/>
              </a:cxn>
              <a:cxn ang="0">
                <a:pos x="756" y="583"/>
              </a:cxn>
              <a:cxn ang="0">
                <a:pos x="782" y="505"/>
              </a:cxn>
              <a:cxn ang="0">
                <a:pos x="774" y="376"/>
              </a:cxn>
              <a:cxn ang="0">
                <a:pos x="756" y="359"/>
              </a:cxn>
              <a:cxn ang="0">
                <a:pos x="722" y="290"/>
              </a:cxn>
              <a:cxn ang="0">
                <a:pos x="696" y="247"/>
              </a:cxn>
              <a:cxn ang="0">
                <a:pos x="688" y="222"/>
              </a:cxn>
              <a:cxn ang="0">
                <a:pos x="447" y="33"/>
              </a:cxn>
              <a:cxn ang="0">
                <a:pos x="327" y="15"/>
              </a:cxn>
              <a:cxn ang="0">
                <a:pos x="309" y="33"/>
              </a:cxn>
              <a:cxn ang="0">
                <a:pos x="292" y="41"/>
              </a:cxn>
            </a:cxnLst>
            <a:rect l="0" t="0" r="r" b="b"/>
            <a:pathLst>
              <a:path w="782" h="783">
                <a:moveTo>
                  <a:pt x="292" y="41"/>
                </a:moveTo>
                <a:cubicBezTo>
                  <a:pt x="216" y="48"/>
                  <a:pt x="153" y="56"/>
                  <a:pt x="103" y="119"/>
                </a:cubicBezTo>
                <a:cubicBezTo>
                  <a:pt x="63" y="170"/>
                  <a:pt x="106" y="118"/>
                  <a:pt x="77" y="170"/>
                </a:cubicBezTo>
                <a:cubicBezTo>
                  <a:pt x="67" y="188"/>
                  <a:pt x="43" y="222"/>
                  <a:pt x="43" y="222"/>
                </a:cubicBezTo>
                <a:cubicBezTo>
                  <a:pt x="27" y="282"/>
                  <a:pt x="10" y="341"/>
                  <a:pt x="0" y="402"/>
                </a:cubicBezTo>
                <a:cubicBezTo>
                  <a:pt x="3" y="461"/>
                  <a:pt x="2" y="634"/>
                  <a:pt x="86" y="660"/>
                </a:cubicBezTo>
                <a:cubicBezTo>
                  <a:pt x="111" y="698"/>
                  <a:pt x="151" y="712"/>
                  <a:pt x="189" y="737"/>
                </a:cubicBezTo>
                <a:cubicBezTo>
                  <a:pt x="196" y="742"/>
                  <a:pt x="199" y="751"/>
                  <a:pt x="206" y="755"/>
                </a:cubicBezTo>
                <a:cubicBezTo>
                  <a:pt x="234" y="769"/>
                  <a:pt x="279" y="773"/>
                  <a:pt x="309" y="780"/>
                </a:cubicBezTo>
                <a:cubicBezTo>
                  <a:pt x="366" y="777"/>
                  <a:pt x="425" y="783"/>
                  <a:pt x="481" y="772"/>
                </a:cubicBezTo>
                <a:cubicBezTo>
                  <a:pt x="512" y="766"/>
                  <a:pt x="533" y="737"/>
                  <a:pt x="559" y="720"/>
                </a:cubicBezTo>
                <a:cubicBezTo>
                  <a:pt x="591" y="698"/>
                  <a:pt x="633" y="695"/>
                  <a:pt x="662" y="669"/>
                </a:cubicBezTo>
                <a:cubicBezTo>
                  <a:pt x="697" y="637"/>
                  <a:pt x="719" y="608"/>
                  <a:pt x="756" y="583"/>
                </a:cubicBezTo>
                <a:cubicBezTo>
                  <a:pt x="777" y="522"/>
                  <a:pt x="769" y="549"/>
                  <a:pt x="782" y="505"/>
                </a:cubicBezTo>
                <a:cubicBezTo>
                  <a:pt x="779" y="462"/>
                  <a:pt x="782" y="418"/>
                  <a:pt x="774" y="376"/>
                </a:cubicBezTo>
                <a:cubicBezTo>
                  <a:pt x="773" y="368"/>
                  <a:pt x="760" y="366"/>
                  <a:pt x="756" y="359"/>
                </a:cubicBezTo>
                <a:cubicBezTo>
                  <a:pt x="741" y="334"/>
                  <a:pt x="744" y="313"/>
                  <a:pt x="722" y="290"/>
                </a:cubicBezTo>
                <a:cubicBezTo>
                  <a:pt x="695" y="214"/>
                  <a:pt x="734" y="312"/>
                  <a:pt x="696" y="247"/>
                </a:cubicBezTo>
                <a:cubicBezTo>
                  <a:pt x="692" y="239"/>
                  <a:pt x="693" y="229"/>
                  <a:pt x="688" y="222"/>
                </a:cubicBezTo>
                <a:cubicBezTo>
                  <a:pt x="640" y="143"/>
                  <a:pt x="538" y="54"/>
                  <a:pt x="447" y="33"/>
                </a:cubicBezTo>
                <a:cubicBezTo>
                  <a:pt x="400" y="0"/>
                  <a:pt x="390" y="8"/>
                  <a:pt x="327" y="15"/>
                </a:cubicBezTo>
                <a:cubicBezTo>
                  <a:pt x="321" y="21"/>
                  <a:pt x="316" y="29"/>
                  <a:pt x="309" y="33"/>
                </a:cubicBezTo>
                <a:cubicBezTo>
                  <a:pt x="294" y="42"/>
                  <a:pt x="271" y="41"/>
                  <a:pt x="292" y="41"/>
                </a:cubicBezTo>
                <a:close/>
              </a:path>
            </a:pathLst>
          </a:custGeom>
          <a:noFill/>
          <a:ln w="57150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84068" name="Freeform 4"/>
          <p:cNvSpPr>
            <a:spLocks/>
          </p:cNvSpPr>
          <p:nvPr/>
        </p:nvSpPr>
        <p:spPr bwMode="auto">
          <a:xfrm>
            <a:off x="5811838" y="4640263"/>
            <a:ext cx="1246187" cy="1133475"/>
          </a:xfrm>
          <a:custGeom>
            <a:avLst/>
            <a:gdLst/>
            <a:ahLst/>
            <a:cxnLst>
              <a:cxn ang="0">
                <a:pos x="380" y="9"/>
              </a:cxn>
              <a:cxn ang="0">
                <a:pos x="225" y="17"/>
              </a:cxn>
              <a:cxn ang="0">
                <a:pos x="147" y="69"/>
              </a:cxn>
              <a:cxn ang="0">
                <a:pos x="96" y="103"/>
              </a:cxn>
              <a:cxn ang="0">
                <a:pos x="44" y="172"/>
              </a:cxn>
              <a:cxn ang="0">
                <a:pos x="19" y="232"/>
              </a:cxn>
              <a:cxn ang="0">
                <a:pos x="27" y="473"/>
              </a:cxn>
              <a:cxn ang="0">
                <a:pos x="139" y="593"/>
              </a:cxn>
              <a:cxn ang="0">
                <a:pos x="397" y="714"/>
              </a:cxn>
              <a:cxn ang="0">
                <a:pos x="655" y="662"/>
              </a:cxn>
              <a:cxn ang="0">
                <a:pos x="758" y="567"/>
              </a:cxn>
              <a:cxn ang="0">
                <a:pos x="698" y="309"/>
              </a:cxn>
              <a:cxn ang="0">
                <a:pos x="620" y="198"/>
              </a:cxn>
              <a:cxn ang="0">
                <a:pos x="577" y="138"/>
              </a:cxn>
              <a:cxn ang="0">
                <a:pos x="534" y="103"/>
              </a:cxn>
              <a:cxn ang="0">
                <a:pos x="491" y="60"/>
              </a:cxn>
              <a:cxn ang="0">
                <a:pos x="474" y="34"/>
              </a:cxn>
              <a:cxn ang="0">
                <a:pos x="423" y="0"/>
              </a:cxn>
              <a:cxn ang="0">
                <a:pos x="380" y="9"/>
              </a:cxn>
            </a:cxnLst>
            <a:rect l="0" t="0" r="r" b="b"/>
            <a:pathLst>
              <a:path w="785" h="714">
                <a:moveTo>
                  <a:pt x="380" y="9"/>
                </a:moveTo>
                <a:cubicBezTo>
                  <a:pt x="328" y="12"/>
                  <a:pt x="276" y="6"/>
                  <a:pt x="225" y="17"/>
                </a:cubicBezTo>
                <a:cubicBezTo>
                  <a:pt x="194" y="23"/>
                  <a:pt x="173" y="52"/>
                  <a:pt x="147" y="69"/>
                </a:cubicBezTo>
                <a:cubicBezTo>
                  <a:pt x="130" y="80"/>
                  <a:pt x="96" y="103"/>
                  <a:pt x="96" y="103"/>
                </a:cubicBezTo>
                <a:cubicBezTo>
                  <a:pt x="79" y="126"/>
                  <a:pt x="51" y="144"/>
                  <a:pt x="44" y="172"/>
                </a:cubicBezTo>
                <a:cubicBezTo>
                  <a:pt x="34" y="216"/>
                  <a:pt x="42" y="196"/>
                  <a:pt x="19" y="232"/>
                </a:cubicBezTo>
                <a:cubicBezTo>
                  <a:pt x="10" y="310"/>
                  <a:pt x="0" y="397"/>
                  <a:pt x="27" y="473"/>
                </a:cubicBezTo>
                <a:cubicBezTo>
                  <a:pt x="46" y="526"/>
                  <a:pt x="95" y="561"/>
                  <a:pt x="139" y="593"/>
                </a:cubicBezTo>
                <a:cubicBezTo>
                  <a:pt x="220" y="651"/>
                  <a:pt x="299" y="693"/>
                  <a:pt x="397" y="714"/>
                </a:cubicBezTo>
                <a:cubicBezTo>
                  <a:pt x="477" y="708"/>
                  <a:pt x="579" y="701"/>
                  <a:pt x="655" y="662"/>
                </a:cubicBezTo>
                <a:cubicBezTo>
                  <a:pt x="696" y="641"/>
                  <a:pt x="727" y="600"/>
                  <a:pt x="758" y="567"/>
                </a:cubicBezTo>
                <a:cubicBezTo>
                  <a:pt x="785" y="481"/>
                  <a:pt x="760" y="373"/>
                  <a:pt x="698" y="309"/>
                </a:cubicBezTo>
                <a:cubicBezTo>
                  <a:pt x="683" y="266"/>
                  <a:pt x="648" y="233"/>
                  <a:pt x="620" y="198"/>
                </a:cubicBezTo>
                <a:cubicBezTo>
                  <a:pt x="592" y="163"/>
                  <a:pt x="614" y="176"/>
                  <a:pt x="577" y="138"/>
                </a:cubicBezTo>
                <a:cubicBezTo>
                  <a:pt x="564" y="125"/>
                  <a:pt x="547" y="116"/>
                  <a:pt x="534" y="103"/>
                </a:cubicBezTo>
                <a:cubicBezTo>
                  <a:pt x="520" y="89"/>
                  <a:pt x="502" y="77"/>
                  <a:pt x="491" y="60"/>
                </a:cubicBezTo>
                <a:cubicBezTo>
                  <a:pt x="485" y="51"/>
                  <a:pt x="482" y="41"/>
                  <a:pt x="474" y="34"/>
                </a:cubicBezTo>
                <a:cubicBezTo>
                  <a:pt x="459" y="20"/>
                  <a:pt x="423" y="0"/>
                  <a:pt x="423" y="0"/>
                </a:cubicBezTo>
                <a:cubicBezTo>
                  <a:pt x="409" y="3"/>
                  <a:pt x="380" y="9"/>
                  <a:pt x="380" y="9"/>
                </a:cubicBezTo>
                <a:close/>
              </a:path>
            </a:pathLst>
          </a:custGeom>
          <a:noFill/>
          <a:ln w="57150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0" y="800100"/>
            <a:ext cx="9144000" cy="6057900"/>
            <a:chOff x="0" y="504"/>
            <a:chExt cx="5760" cy="3816"/>
          </a:xfrm>
        </p:grpSpPr>
        <p:sp>
          <p:nvSpPr>
            <p:cNvPr id="984070" name="Rectangle 6"/>
            <p:cNvSpPr>
              <a:spLocks noChangeArrowheads="1"/>
            </p:cNvSpPr>
            <p:nvPr/>
          </p:nvSpPr>
          <p:spPr bwMode="auto">
            <a:xfrm>
              <a:off x="0" y="528"/>
              <a:ext cx="5760" cy="36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576" y="504"/>
              <a:ext cx="4656" cy="3816"/>
              <a:chOff x="576" y="504"/>
              <a:chExt cx="4656" cy="3816"/>
            </a:xfrm>
          </p:grpSpPr>
          <p:pic>
            <p:nvPicPr>
              <p:cNvPr id="984072" name="Picture 8" descr="1merge"/>
              <p:cNvPicPr preferRelativeResize="0"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76" y="504"/>
                <a:ext cx="4656" cy="38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84073" name="Freeform 9"/>
              <p:cNvSpPr>
                <a:spLocks/>
              </p:cNvSpPr>
              <p:nvPr/>
            </p:nvSpPr>
            <p:spPr bwMode="auto">
              <a:xfrm>
                <a:off x="1118" y="1539"/>
                <a:ext cx="963" cy="817"/>
              </a:xfrm>
              <a:custGeom>
                <a:avLst/>
                <a:gdLst/>
                <a:ahLst/>
                <a:cxnLst>
                  <a:cxn ang="0">
                    <a:pos x="584" y="43"/>
                  </a:cxn>
                  <a:cxn ang="0">
                    <a:pos x="412" y="0"/>
                  </a:cxn>
                  <a:cxn ang="0">
                    <a:pos x="258" y="8"/>
                  </a:cxn>
                  <a:cxn ang="0">
                    <a:pos x="146" y="77"/>
                  </a:cxn>
                  <a:cxn ang="0">
                    <a:pos x="68" y="155"/>
                  </a:cxn>
                  <a:cxn ang="0">
                    <a:pos x="25" y="249"/>
                  </a:cxn>
                  <a:cxn ang="0">
                    <a:pos x="0" y="352"/>
                  </a:cxn>
                  <a:cxn ang="0">
                    <a:pos x="8" y="481"/>
                  </a:cxn>
                  <a:cxn ang="0">
                    <a:pos x="189" y="713"/>
                  </a:cxn>
                  <a:cxn ang="0">
                    <a:pos x="275" y="765"/>
                  </a:cxn>
                  <a:cxn ang="0">
                    <a:pos x="309" y="791"/>
                  </a:cxn>
                  <a:cxn ang="0">
                    <a:pos x="404" y="817"/>
                  </a:cxn>
                  <a:cxn ang="0">
                    <a:pos x="619" y="774"/>
                  </a:cxn>
                  <a:cxn ang="0">
                    <a:pos x="748" y="705"/>
                  </a:cxn>
                  <a:cxn ang="0">
                    <a:pos x="902" y="576"/>
                  </a:cxn>
                  <a:cxn ang="0">
                    <a:pos x="962" y="473"/>
                  </a:cxn>
                  <a:cxn ang="0">
                    <a:pos x="954" y="387"/>
                  </a:cxn>
                  <a:cxn ang="0">
                    <a:pos x="919" y="335"/>
                  </a:cxn>
                  <a:cxn ang="0">
                    <a:pos x="842" y="241"/>
                  </a:cxn>
                  <a:cxn ang="0">
                    <a:pos x="782" y="198"/>
                  </a:cxn>
                  <a:cxn ang="0">
                    <a:pos x="687" y="129"/>
                  </a:cxn>
                  <a:cxn ang="0">
                    <a:pos x="584" y="43"/>
                  </a:cxn>
                </a:cxnLst>
                <a:rect l="0" t="0" r="r" b="b"/>
                <a:pathLst>
                  <a:path w="963" h="817">
                    <a:moveTo>
                      <a:pt x="584" y="43"/>
                    </a:moveTo>
                    <a:cubicBezTo>
                      <a:pt x="526" y="28"/>
                      <a:pt x="471" y="9"/>
                      <a:pt x="412" y="0"/>
                    </a:cubicBezTo>
                    <a:cubicBezTo>
                      <a:pt x="361" y="3"/>
                      <a:pt x="309" y="3"/>
                      <a:pt x="258" y="8"/>
                    </a:cubicBezTo>
                    <a:cubicBezTo>
                      <a:pt x="215" y="12"/>
                      <a:pt x="183" y="59"/>
                      <a:pt x="146" y="77"/>
                    </a:cubicBezTo>
                    <a:cubicBezTo>
                      <a:pt x="122" y="110"/>
                      <a:pt x="97" y="126"/>
                      <a:pt x="68" y="155"/>
                    </a:cubicBezTo>
                    <a:cubicBezTo>
                      <a:pt x="59" y="192"/>
                      <a:pt x="43" y="215"/>
                      <a:pt x="25" y="249"/>
                    </a:cubicBezTo>
                    <a:cubicBezTo>
                      <a:pt x="17" y="283"/>
                      <a:pt x="8" y="318"/>
                      <a:pt x="0" y="352"/>
                    </a:cubicBezTo>
                    <a:cubicBezTo>
                      <a:pt x="3" y="395"/>
                      <a:pt x="4" y="438"/>
                      <a:pt x="8" y="481"/>
                    </a:cubicBezTo>
                    <a:cubicBezTo>
                      <a:pt x="18" y="575"/>
                      <a:pt x="108" y="674"/>
                      <a:pt x="189" y="713"/>
                    </a:cubicBezTo>
                    <a:cubicBezTo>
                      <a:pt x="217" y="755"/>
                      <a:pt x="234" y="739"/>
                      <a:pt x="275" y="765"/>
                    </a:cubicBezTo>
                    <a:cubicBezTo>
                      <a:pt x="287" y="773"/>
                      <a:pt x="296" y="786"/>
                      <a:pt x="309" y="791"/>
                    </a:cubicBezTo>
                    <a:cubicBezTo>
                      <a:pt x="339" y="804"/>
                      <a:pt x="373" y="806"/>
                      <a:pt x="404" y="817"/>
                    </a:cubicBezTo>
                    <a:cubicBezTo>
                      <a:pt x="482" y="810"/>
                      <a:pt x="546" y="797"/>
                      <a:pt x="619" y="774"/>
                    </a:cubicBezTo>
                    <a:cubicBezTo>
                      <a:pt x="655" y="736"/>
                      <a:pt x="702" y="727"/>
                      <a:pt x="748" y="705"/>
                    </a:cubicBezTo>
                    <a:cubicBezTo>
                      <a:pt x="796" y="657"/>
                      <a:pt x="846" y="614"/>
                      <a:pt x="902" y="576"/>
                    </a:cubicBezTo>
                    <a:cubicBezTo>
                      <a:pt x="926" y="539"/>
                      <a:pt x="930" y="505"/>
                      <a:pt x="962" y="473"/>
                    </a:cubicBezTo>
                    <a:cubicBezTo>
                      <a:pt x="959" y="444"/>
                      <a:pt x="963" y="414"/>
                      <a:pt x="954" y="387"/>
                    </a:cubicBezTo>
                    <a:cubicBezTo>
                      <a:pt x="948" y="367"/>
                      <a:pt x="931" y="352"/>
                      <a:pt x="919" y="335"/>
                    </a:cubicBezTo>
                    <a:cubicBezTo>
                      <a:pt x="893" y="296"/>
                      <a:pt x="876" y="275"/>
                      <a:pt x="842" y="241"/>
                    </a:cubicBezTo>
                    <a:cubicBezTo>
                      <a:pt x="825" y="224"/>
                      <a:pt x="799" y="215"/>
                      <a:pt x="782" y="198"/>
                    </a:cubicBezTo>
                    <a:cubicBezTo>
                      <a:pt x="748" y="164"/>
                      <a:pt x="732" y="143"/>
                      <a:pt x="687" y="129"/>
                    </a:cubicBezTo>
                    <a:cubicBezTo>
                      <a:pt x="651" y="105"/>
                      <a:pt x="617" y="72"/>
                      <a:pt x="584" y="43"/>
                    </a:cubicBezTo>
                    <a:close/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4074" name="Freeform 10"/>
              <p:cNvSpPr>
                <a:spLocks/>
              </p:cNvSpPr>
              <p:nvPr/>
            </p:nvSpPr>
            <p:spPr bwMode="auto">
              <a:xfrm>
                <a:off x="2631" y="3216"/>
                <a:ext cx="919" cy="825"/>
              </a:xfrm>
              <a:custGeom>
                <a:avLst/>
                <a:gdLst/>
                <a:ahLst/>
                <a:cxnLst>
                  <a:cxn ang="0">
                    <a:pos x="430" y="59"/>
                  </a:cxn>
                  <a:cxn ang="0">
                    <a:pos x="129" y="163"/>
                  </a:cxn>
                  <a:cxn ang="0">
                    <a:pos x="68" y="249"/>
                  </a:cxn>
                  <a:cxn ang="0">
                    <a:pos x="34" y="300"/>
                  </a:cxn>
                  <a:cxn ang="0">
                    <a:pos x="0" y="421"/>
                  </a:cxn>
                  <a:cxn ang="0">
                    <a:pos x="43" y="592"/>
                  </a:cxn>
                  <a:cxn ang="0">
                    <a:pos x="77" y="644"/>
                  </a:cxn>
                  <a:cxn ang="0">
                    <a:pos x="94" y="678"/>
                  </a:cxn>
                  <a:cxn ang="0">
                    <a:pos x="146" y="713"/>
                  </a:cxn>
                  <a:cxn ang="0">
                    <a:pos x="215" y="764"/>
                  </a:cxn>
                  <a:cxn ang="0">
                    <a:pos x="275" y="782"/>
                  </a:cxn>
                  <a:cxn ang="0">
                    <a:pos x="404" y="825"/>
                  </a:cxn>
                  <a:cxn ang="0">
                    <a:pos x="610" y="816"/>
                  </a:cxn>
                  <a:cxn ang="0">
                    <a:pos x="782" y="696"/>
                  </a:cxn>
                  <a:cxn ang="0">
                    <a:pos x="825" y="644"/>
                  </a:cxn>
                  <a:cxn ang="0">
                    <a:pos x="851" y="592"/>
                  </a:cxn>
                  <a:cxn ang="0">
                    <a:pos x="911" y="472"/>
                  </a:cxn>
                  <a:cxn ang="0">
                    <a:pos x="859" y="292"/>
                  </a:cxn>
                  <a:cxn ang="0">
                    <a:pos x="662" y="120"/>
                  </a:cxn>
                  <a:cxn ang="0">
                    <a:pos x="550" y="34"/>
                  </a:cxn>
                  <a:cxn ang="0">
                    <a:pos x="498" y="16"/>
                  </a:cxn>
                  <a:cxn ang="0">
                    <a:pos x="473" y="8"/>
                  </a:cxn>
                  <a:cxn ang="0">
                    <a:pos x="344" y="59"/>
                  </a:cxn>
                  <a:cxn ang="0">
                    <a:pos x="326" y="85"/>
                  </a:cxn>
                </a:cxnLst>
                <a:rect l="0" t="0" r="r" b="b"/>
                <a:pathLst>
                  <a:path w="919" h="825">
                    <a:moveTo>
                      <a:pt x="430" y="59"/>
                    </a:moveTo>
                    <a:cubicBezTo>
                      <a:pt x="316" y="24"/>
                      <a:pt x="215" y="101"/>
                      <a:pt x="129" y="163"/>
                    </a:cubicBezTo>
                    <a:cubicBezTo>
                      <a:pt x="110" y="198"/>
                      <a:pt x="92" y="218"/>
                      <a:pt x="68" y="249"/>
                    </a:cubicBezTo>
                    <a:cubicBezTo>
                      <a:pt x="55" y="265"/>
                      <a:pt x="34" y="300"/>
                      <a:pt x="34" y="300"/>
                    </a:cubicBezTo>
                    <a:cubicBezTo>
                      <a:pt x="24" y="341"/>
                      <a:pt x="9" y="380"/>
                      <a:pt x="0" y="421"/>
                    </a:cubicBezTo>
                    <a:cubicBezTo>
                      <a:pt x="7" y="481"/>
                      <a:pt x="7" y="542"/>
                      <a:pt x="43" y="592"/>
                    </a:cubicBezTo>
                    <a:cubicBezTo>
                      <a:pt x="60" y="646"/>
                      <a:pt x="38" y="589"/>
                      <a:pt x="77" y="644"/>
                    </a:cubicBezTo>
                    <a:cubicBezTo>
                      <a:pt x="84" y="654"/>
                      <a:pt x="85" y="669"/>
                      <a:pt x="94" y="678"/>
                    </a:cubicBezTo>
                    <a:cubicBezTo>
                      <a:pt x="109" y="693"/>
                      <a:pt x="129" y="701"/>
                      <a:pt x="146" y="713"/>
                    </a:cubicBezTo>
                    <a:cubicBezTo>
                      <a:pt x="167" y="727"/>
                      <a:pt x="193" y="753"/>
                      <a:pt x="215" y="764"/>
                    </a:cubicBezTo>
                    <a:cubicBezTo>
                      <a:pt x="234" y="773"/>
                      <a:pt x="256" y="773"/>
                      <a:pt x="275" y="782"/>
                    </a:cubicBezTo>
                    <a:cubicBezTo>
                      <a:pt x="318" y="804"/>
                      <a:pt x="355" y="815"/>
                      <a:pt x="404" y="825"/>
                    </a:cubicBezTo>
                    <a:cubicBezTo>
                      <a:pt x="473" y="822"/>
                      <a:pt x="541" y="821"/>
                      <a:pt x="610" y="816"/>
                    </a:cubicBezTo>
                    <a:cubicBezTo>
                      <a:pt x="674" y="811"/>
                      <a:pt x="734" y="732"/>
                      <a:pt x="782" y="696"/>
                    </a:cubicBezTo>
                    <a:cubicBezTo>
                      <a:pt x="824" y="632"/>
                      <a:pt x="770" y="711"/>
                      <a:pt x="825" y="644"/>
                    </a:cubicBezTo>
                    <a:cubicBezTo>
                      <a:pt x="855" y="608"/>
                      <a:pt x="832" y="630"/>
                      <a:pt x="851" y="592"/>
                    </a:cubicBezTo>
                    <a:cubicBezTo>
                      <a:pt x="871" y="552"/>
                      <a:pt x="896" y="515"/>
                      <a:pt x="911" y="472"/>
                    </a:cubicBezTo>
                    <a:cubicBezTo>
                      <a:pt x="906" y="404"/>
                      <a:pt x="919" y="331"/>
                      <a:pt x="859" y="292"/>
                    </a:cubicBezTo>
                    <a:cubicBezTo>
                      <a:pt x="825" y="240"/>
                      <a:pt x="725" y="140"/>
                      <a:pt x="662" y="120"/>
                    </a:cubicBezTo>
                    <a:cubicBezTo>
                      <a:pt x="629" y="87"/>
                      <a:pt x="589" y="60"/>
                      <a:pt x="550" y="34"/>
                    </a:cubicBezTo>
                    <a:cubicBezTo>
                      <a:pt x="535" y="24"/>
                      <a:pt x="515" y="22"/>
                      <a:pt x="498" y="16"/>
                    </a:cubicBezTo>
                    <a:cubicBezTo>
                      <a:pt x="490" y="13"/>
                      <a:pt x="473" y="8"/>
                      <a:pt x="473" y="8"/>
                    </a:cubicBezTo>
                    <a:cubicBezTo>
                      <a:pt x="364" y="17"/>
                      <a:pt x="392" y="0"/>
                      <a:pt x="344" y="59"/>
                    </a:cubicBezTo>
                    <a:cubicBezTo>
                      <a:pt x="324" y="83"/>
                      <a:pt x="326" y="67"/>
                      <a:pt x="326" y="85"/>
                    </a:cubicBez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0" y="762000"/>
            <a:ext cx="9144000" cy="6096000"/>
            <a:chOff x="0" y="480"/>
            <a:chExt cx="5760" cy="3840"/>
          </a:xfrm>
        </p:grpSpPr>
        <p:sp>
          <p:nvSpPr>
            <p:cNvPr id="984076" name="Rectangle 12"/>
            <p:cNvSpPr>
              <a:spLocks noChangeArrowheads="1"/>
            </p:cNvSpPr>
            <p:nvPr/>
          </p:nvSpPr>
          <p:spPr bwMode="auto">
            <a:xfrm>
              <a:off x="0" y="480"/>
              <a:ext cx="5760" cy="369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672" y="528"/>
              <a:ext cx="4272" cy="3792"/>
              <a:chOff x="672" y="528"/>
              <a:chExt cx="4272" cy="3792"/>
            </a:xfrm>
          </p:grpSpPr>
          <p:pic>
            <p:nvPicPr>
              <p:cNvPr id="984078" name="Picture 14" descr="2merges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2" y="528"/>
                <a:ext cx="4272" cy="37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84079" name="Freeform 15"/>
              <p:cNvSpPr>
                <a:spLocks/>
              </p:cNvSpPr>
              <p:nvPr/>
            </p:nvSpPr>
            <p:spPr bwMode="auto">
              <a:xfrm>
                <a:off x="705" y="1736"/>
                <a:ext cx="679" cy="697"/>
              </a:xfrm>
              <a:custGeom>
                <a:avLst/>
                <a:gdLst/>
                <a:ahLst/>
                <a:cxnLst>
                  <a:cxn ang="0">
                    <a:pos x="352" y="9"/>
                  </a:cxn>
                  <a:cxn ang="0">
                    <a:pos x="52" y="61"/>
                  </a:cxn>
                  <a:cxn ang="0">
                    <a:pos x="0" y="173"/>
                  </a:cxn>
                  <a:cxn ang="0">
                    <a:pos x="60" y="482"/>
                  </a:cxn>
                  <a:cxn ang="0">
                    <a:pos x="189" y="620"/>
                  </a:cxn>
                  <a:cxn ang="0">
                    <a:pos x="284" y="697"/>
                  </a:cxn>
                  <a:cxn ang="0">
                    <a:pos x="456" y="663"/>
                  </a:cxn>
                  <a:cxn ang="0">
                    <a:pos x="550" y="611"/>
                  </a:cxn>
                  <a:cxn ang="0">
                    <a:pos x="602" y="577"/>
                  </a:cxn>
                  <a:cxn ang="0">
                    <a:pos x="679" y="430"/>
                  </a:cxn>
                  <a:cxn ang="0">
                    <a:pos x="636" y="233"/>
                  </a:cxn>
                  <a:cxn ang="0">
                    <a:pos x="610" y="190"/>
                  </a:cxn>
                  <a:cxn ang="0">
                    <a:pos x="576" y="147"/>
                  </a:cxn>
                  <a:cxn ang="0">
                    <a:pos x="430" y="44"/>
                  </a:cxn>
                  <a:cxn ang="0">
                    <a:pos x="352" y="9"/>
                  </a:cxn>
                </a:cxnLst>
                <a:rect l="0" t="0" r="r" b="b"/>
                <a:pathLst>
                  <a:path w="679" h="697">
                    <a:moveTo>
                      <a:pt x="352" y="9"/>
                    </a:moveTo>
                    <a:cubicBezTo>
                      <a:pt x="244" y="14"/>
                      <a:pt x="142" y="0"/>
                      <a:pt x="52" y="61"/>
                    </a:cubicBezTo>
                    <a:cubicBezTo>
                      <a:pt x="39" y="99"/>
                      <a:pt x="18" y="136"/>
                      <a:pt x="0" y="173"/>
                    </a:cubicBezTo>
                    <a:cubicBezTo>
                      <a:pt x="3" y="235"/>
                      <a:pt x="6" y="415"/>
                      <a:pt x="60" y="482"/>
                    </a:cubicBezTo>
                    <a:cubicBezTo>
                      <a:pt x="98" y="530"/>
                      <a:pt x="155" y="569"/>
                      <a:pt x="189" y="620"/>
                    </a:cubicBezTo>
                    <a:cubicBezTo>
                      <a:pt x="212" y="653"/>
                      <a:pt x="246" y="684"/>
                      <a:pt x="284" y="697"/>
                    </a:cubicBezTo>
                    <a:cubicBezTo>
                      <a:pt x="426" y="685"/>
                      <a:pt x="363" y="684"/>
                      <a:pt x="456" y="663"/>
                    </a:cubicBezTo>
                    <a:cubicBezTo>
                      <a:pt x="479" y="638"/>
                      <a:pt x="518" y="622"/>
                      <a:pt x="550" y="611"/>
                    </a:cubicBezTo>
                    <a:cubicBezTo>
                      <a:pt x="621" y="540"/>
                      <a:pt x="536" y="617"/>
                      <a:pt x="602" y="577"/>
                    </a:cubicBezTo>
                    <a:cubicBezTo>
                      <a:pt x="649" y="548"/>
                      <a:pt x="664" y="478"/>
                      <a:pt x="679" y="430"/>
                    </a:cubicBezTo>
                    <a:cubicBezTo>
                      <a:pt x="674" y="349"/>
                      <a:pt x="678" y="297"/>
                      <a:pt x="636" y="233"/>
                    </a:cubicBezTo>
                    <a:cubicBezTo>
                      <a:pt x="614" y="160"/>
                      <a:pt x="646" y="249"/>
                      <a:pt x="610" y="190"/>
                    </a:cubicBezTo>
                    <a:cubicBezTo>
                      <a:pt x="581" y="143"/>
                      <a:pt x="630" y="182"/>
                      <a:pt x="576" y="147"/>
                    </a:cubicBezTo>
                    <a:cubicBezTo>
                      <a:pt x="542" y="95"/>
                      <a:pt x="489" y="62"/>
                      <a:pt x="430" y="44"/>
                    </a:cubicBezTo>
                    <a:cubicBezTo>
                      <a:pt x="404" y="26"/>
                      <a:pt x="382" y="19"/>
                      <a:pt x="352" y="9"/>
                    </a:cubicBezTo>
                    <a:close/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4080" name="Freeform 16"/>
              <p:cNvSpPr>
                <a:spLocks/>
              </p:cNvSpPr>
              <p:nvPr/>
            </p:nvSpPr>
            <p:spPr bwMode="auto">
              <a:xfrm>
                <a:off x="3508" y="1692"/>
                <a:ext cx="673" cy="560"/>
              </a:xfrm>
              <a:custGeom>
                <a:avLst/>
                <a:gdLst/>
                <a:ahLst/>
                <a:cxnLst>
                  <a:cxn ang="0">
                    <a:pos x="249" y="27"/>
                  </a:cxn>
                  <a:cxn ang="0">
                    <a:pos x="163" y="45"/>
                  </a:cxn>
                  <a:cxn ang="0">
                    <a:pos x="111" y="131"/>
                  </a:cxn>
                  <a:cxn ang="0">
                    <a:pos x="77" y="174"/>
                  </a:cxn>
                  <a:cxn ang="0">
                    <a:pos x="51" y="242"/>
                  </a:cxn>
                  <a:cxn ang="0">
                    <a:pos x="0" y="354"/>
                  </a:cxn>
                  <a:cxn ang="0">
                    <a:pos x="94" y="526"/>
                  </a:cxn>
                  <a:cxn ang="0">
                    <a:pos x="146" y="543"/>
                  </a:cxn>
                  <a:cxn ang="0">
                    <a:pos x="197" y="560"/>
                  </a:cxn>
                  <a:cxn ang="0">
                    <a:pos x="464" y="552"/>
                  </a:cxn>
                  <a:cxn ang="0">
                    <a:pos x="610" y="466"/>
                  </a:cxn>
                  <a:cxn ang="0">
                    <a:pos x="653" y="414"/>
                  </a:cxn>
                  <a:cxn ang="0">
                    <a:pos x="670" y="363"/>
                  </a:cxn>
                  <a:cxn ang="0">
                    <a:pos x="662" y="165"/>
                  </a:cxn>
                  <a:cxn ang="0">
                    <a:pos x="498" y="45"/>
                  </a:cxn>
                  <a:cxn ang="0">
                    <a:pos x="249" y="27"/>
                  </a:cxn>
                </a:cxnLst>
                <a:rect l="0" t="0" r="r" b="b"/>
                <a:pathLst>
                  <a:path w="673" h="560">
                    <a:moveTo>
                      <a:pt x="249" y="27"/>
                    </a:moveTo>
                    <a:cubicBezTo>
                      <a:pt x="220" y="31"/>
                      <a:pt x="186" y="26"/>
                      <a:pt x="163" y="45"/>
                    </a:cubicBezTo>
                    <a:cubicBezTo>
                      <a:pt x="135" y="68"/>
                      <a:pt x="126" y="101"/>
                      <a:pt x="111" y="131"/>
                    </a:cubicBezTo>
                    <a:cubicBezTo>
                      <a:pt x="82" y="188"/>
                      <a:pt x="107" y="128"/>
                      <a:pt x="77" y="174"/>
                    </a:cubicBezTo>
                    <a:cubicBezTo>
                      <a:pt x="43" y="226"/>
                      <a:pt x="74" y="189"/>
                      <a:pt x="51" y="242"/>
                    </a:cubicBezTo>
                    <a:cubicBezTo>
                      <a:pt x="35" y="280"/>
                      <a:pt x="12" y="314"/>
                      <a:pt x="0" y="354"/>
                    </a:cubicBezTo>
                    <a:cubicBezTo>
                      <a:pt x="8" y="432"/>
                      <a:pt x="18" y="488"/>
                      <a:pt x="94" y="526"/>
                    </a:cubicBezTo>
                    <a:cubicBezTo>
                      <a:pt x="102" y="530"/>
                      <a:pt x="138" y="540"/>
                      <a:pt x="146" y="543"/>
                    </a:cubicBezTo>
                    <a:cubicBezTo>
                      <a:pt x="163" y="549"/>
                      <a:pt x="197" y="560"/>
                      <a:pt x="197" y="560"/>
                    </a:cubicBezTo>
                    <a:cubicBezTo>
                      <a:pt x="286" y="557"/>
                      <a:pt x="375" y="557"/>
                      <a:pt x="464" y="552"/>
                    </a:cubicBezTo>
                    <a:cubicBezTo>
                      <a:pt x="521" y="549"/>
                      <a:pt x="559" y="482"/>
                      <a:pt x="610" y="466"/>
                    </a:cubicBezTo>
                    <a:cubicBezTo>
                      <a:pt x="627" y="449"/>
                      <a:pt x="643" y="436"/>
                      <a:pt x="653" y="414"/>
                    </a:cubicBezTo>
                    <a:cubicBezTo>
                      <a:pt x="660" y="398"/>
                      <a:pt x="670" y="363"/>
                      <a:pt x="670" y="363"/>
                    </a:cubicBezTo>
                    <a:cubicBezTo>
                      <a:pt x="667" y="297"/>
                      <a:pt x="673" y="230"/>
                      <a:pt x="662" y="165"/>
                    </a:cubicBezTo>
                    <a:cubicBezTo>
                      <a:pt x="651" y="102"/>
                      <a:pt x="550" y="61"/>
                      <a:pt x="498" y="45"/>
                    </a:cubicBezTo>
                    <a:cubicBezTo>
                      <a:pt x="433" y="0"/>
                      <a:pt x="133" y="27"/>
                      <a:pt x="249" y="27"/>
                    </a:cubicBezTo>
                    <a:close/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0" y="990600"/>
            <a:ext cx="9144000" cy="5486400"/>
            <a:chOff x="0" y="624"/>
            <a:chExt cx="5760" cy="3456"/>
          </a:xfrm>
        </p:grpSpPr>
        <p:sp>
          <p:nvSpPr>
            <p:cNvPr id="984082" name="Rectangle 18"/>
            <p:cNvSpPr>
              <a:spLocks noChangeArrowheads="1"/>
            </p:cNvSpPr>
            <p:nvPr/>
          </p:nvSpPr>
          <p:spPr bwMode="auto">
            <a:xfrm>
              <a:off x="0" y="624"/>
              <a:ext cx="5760" cy="345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1248" y="720"/>
              <a:ext cx="3216" cy="3216"/>
              <a:chOff x="1248" y="720"/>
              <a:chExt cx="3216" cy="3216"/>
            </a:xfrm>
          </p:grpSpPr>
          <p:pic>
            <p:nvPicPr>
              <p:cNvPr id="984084" name="Picture 20" descr="3merges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248" y="720"/>
                <a:ext cx="3216" cy="32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84085" name="Freeform 21"/>
              <p:cNvSpPr>
                <a:spLocks/>
              </p:cNvSpPr>
              <p:nvPr/>
            </p:nvSpPr>
            <p:spPr bwMode="auto">
              <a:xfrm>
                <a:off x="1290" y="1178"/>
                <a:ext cx="732" cy="619"/>
              </a:xfrm>
              <a:custGeom>
                <a:avLst/>
                <a:gdLst/>
                <a:ahLst/>
                <a:cxnLst>
                  <a:cxn ang="0">
                    <a:pos x="232" y="0"/>
                  </a:cxn>
                  <a:cxn ang="0">
                    <a:pos x="154" y="17"/>
                  </a:cxn>
                  <a:cxn ang="0">
                    <a:pos x="34" y="172"/>
                  </a:cxn>
                  <a:cxn ang="0">
                    <a:pos x="17" y="232"/>
                  </a:cxn>
                  <a:cxn ang="0">
                    <a:pos x="0" y="283"/>
                  </a:cxn>
                  <a:cxn ang="0">
                    <a:pos x="77" y="498"/>
                  </a:cxn>
                  <a:cxn ang="0">
                    <a:pos x="120" y="541"/>
                  </a:cxn>
                  <a:cxn ang="0">
                    <a:pos x="206" y="584"/>
                  </a:cxn>
                  <a:cxn ang="0">
                    <a:pos x="283" y="619"/>
                  </a:cxn>
                  <a:cxn ang="0">
                    <a:pos x="567" y="610"/>
                  </a:cxn>
                  <a:cxn ang="0">
                    <a:pos x="670" y="559"/>
                  </a:cxn>
                  <a:cxn ang="0">
                    <a:pos x="713" y="498"/>
                  </a:cxn>
                  <a:cxn ang="0">
                    <a:pos x="696" y="275"/>
                  </a:cxn>
                  <a:cxn ang="0">
                    <a:pos x="619" y="189"/>
                  </a:cxn>
                  <a:cxn ang="0">
                    <a:pos x="567" y="163"/>
                  </a:cxn>
                  <a:cxn ang="0">
                    <a:pos x="232" y="0"/>
                  </a:cxn>
                </a:cxnLst>
                <a:rect l="0" t="0" r="r" b="b"/>
                <a:pathLst>
                  <a:path w="732" h="619">
                    <a:moveTo>
                      <a:pt x="232" y="0"/>
                    </a:moveTo>
                    <a:cubicBezTo>
                      <a:pt x="226" y="1"/>
                      <a:pt x="168" y="7"/>
                      <a:pt x="154" y="17"/>
                    </a:cubicBezTo>
                    <a:cubicBezTo>
                      <a:pt x="105" y="54"/>
                      <a:pt x="56" y="115"/>
                      <a:pt x="34" y="172"/>
                    </a:cubicBezTo>
                    <a:cubicBezTo>
                      <a:pt x="27" y="191"/>
                      <a:pt x="23" y="212"/>
                      <a:pt x="17" y="232"/>
                    </a:cubicBezTo>
                    <a:cubicBezTo>
                      <a:pt x="11" y="249"/>
                      <a:pt x="0" y="283"/>
                      <a:pt x="0" y="283"/>
                    </a:cubicBezTo>
                    <a:cubicBezTo>
                      <a:pt x="7" y="357"/>
                      <a:pt x="21" y="442"/>
                      <a:pt x="77" y="498"/>
                    </a:cubicBezTo>
                    <a:cubicBezTo>
                      <a:pt x="91" y="512"/>
                      <a:pt x="101" y="534"/>
                      <a:pt x="120" y="541"/>
                    </a:cubicBezTo>
                    <a:cubicBezTo>
                      <a:pt x="152" y="552"/>
                      <a:pt x="175" y="571"/>
                      <a:pt x="206" y="584"/>
                    </a:cubicBezTo>
                    <a:cubicBezTo>
                      <a:pt x="280" y="614"/>
                      <a:pt x="234" y="587"/>
                      <a:pt x="283" y="619"/>
                    </a:cubicBezTo>
                    <a:cubicBezTo>
                      <a:pt x="378" y="616"/>
                      <a:pt x="473" y="618"/>
                      <a:pt x="567" y="610"/>
                    </a:cubicBezTo>
                    <a:cubicBezTo>
                      <a:pt x="588" y="608"/>
                      <a:pt x="644" y="567"/>
                      <a:pt x="670" y="559"/>
                    </a:cubicBezTo>
                    <a:cubicBezTo>
                      <a:pt x="691" y="537"/>
                      <a:pt x="704" y="528"/>
                      <a:pt x="713" y="498"/>
                    </a:cubicBezTo>
                    <a:cubicBezTo>
                      <a:pt x="710" y="424"/>
                      <a:pt x="732" y="340"/>
                      <a:pt x="696" y="275"/>
                    </a:cubicBezTo>
                    <a:cubicBezTo>
                      <a:pt x="677" y="240"/>
                      <a:pt x="656" y="208"/>
                      <a:pt x="619" y="189"/>
                    </a:cubicBezTo>
                    <a:cubicBezTo>
                      <a:pt x="581" y="170"/>
                      <a:pt x="603" y="193"/>
                      <a:pt x="567" y="163"/>
                    </a:cubicBezTo>
                    <a:cubicBezTo>
                      <a:pt x="463" y="77"/>
                      <a:pt x="369" y="16"/>
                      <a:pt x="232" y="0"/>
                    </a:cubicBezTo>
                    <a:close/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4086" name="Freeform 22"/>
              <p:cNvSpPr>
                <a:spLocks/>
              </p:cNvSpPr>
              <p:nvPr/>
            </p:nvSpPr>
            <p:spPr bwMode="auto">
              <a:xfrm>
                <a:off x="2405" y="2206"/>
                <a:ext cx="845" cy="536"/>
              </a:xfrm>
              <a:custGeom>
                <a:avLst/>
                <a:gdLst/>
                <a:ahLst/>
                <a:cxnLst>
                  <a:cxn ang="0">
                    <a:pos x="501" y="3"/>
                  </a:cxn>
                  <a:cxn ang="0">
                    <a:pos x="251" y="29"/>
                  </a:cxn>
                  <a:cxn ang="0">
                    <a:pos x="123" y="115"/>
                  </a:cxn>
                  <a:cxn ang="0">
                    <a:pos x="62" y="167"/>
                  </a:cxn>
                  <a:cxn ang="0">
                    <a:pos x="166" y="476"/>
                  </a:cxn>
                  <a:cxn ang="0">
                    <a:pos x="337" y="536"/>
                  </a:cxn>
                  <a:cxn ang="0">
                    <a:pos x="630" y="528"/>
                  </a:cxn>
                  <a:cxn ang="0">
                    <a:pos x="742" y="468"/>
                  </a:cxn>
                  <a:cxn ang="0">
                    <a:pos x="784" y="442"/>
                  </a:cxn>
                  <a:cxn ang="0">
                    <a:pos x="845" y="356"/>
                  </a:cxn>
                  <a:cxn ang="0">
                    <a:pos x="827" y="236"/>
                  </a:cxn>
                  <a:cxn ang="0">
                    <a:pos x="673" y="107"/>
                  </a:cxn>
                  <a:cxn ang="0">
                    <a:pos x="552" y="38"/>
                  </a:cxn>
                  <a:cxn ang="0">
                    <a:pos x="501" y="3"/>
                  </a:cxn>
                </a:cxnLst>
                <a:rect l="0" t="0" r="r" b="b"/>
                <a:pathLst>
                  <a:path w="845" h="536">
                    <a:moveTo>
                      <a:pt x="501" y="3"/>
                    </a:moveTo>
                    <a:cubicBezTo>
                      <a:pt x="350" y="10"/>
                      <a:pt x="347" y="0"/>
                      <a:pt x="251" y="29"/>
                    </a:cubicBezTo>
                    <a:cubicBezTo>
                      <a:pt x="209" y="58"/>
                      <a:pt x="166" y="86"/>
                      <a:pt x="123" y="115"/>
                    </a:cubicBezTo>
                    <a:cubicBezTo>
                      <a:pt x="100" y="130"/>
                      <a:pt x="85" y="152"/>
                      <a:pt x="62" y="167"/>
                    </a:cubicBezTo>
                    <a:cubicBezTo>
                      <a:pt x="0" y="263"/>
                      <a:pt x="51" y="441"/>
                      <a:pt x="166" y="476"/>
                    </a:cubicBezTo>
                    <a:cubicBezTo>
                      <a:pt x="218" y="511"/>
                      <a:pt x="278" y="517"/>
                      <a:pt x="337" y="536"/>
                    </a:cubicBezTo>
                    <a:cubicBezTo>
                      <a:pt x="435" y="533"/>
                      <a:pt x="532" y="533"/>
                      <a:pt x="630" y="528"/>
                    </a:cubicBezTo>
                    <a:cubicBezTo>
                      <a:pt x="674" y="526"/>
                      <a:pt x="699" y="481"/>
                      <a:pt x="742" y="468"/>
                    </a:cubicBezTo>
                    <a:cubicBezTo>
                      <a:pt x="782" y="426"/>
                      <a:pt x="733" y="472"/>
                      <a:pt x="784" y="442"/>
                    </a:cubicBezTo>
                    <a:cubicBezTo>
                      <a:pt x="814" y="424"/>
                      <a:pt x="834" y="387"/>
                      <a:pt x="845" y="356"/>
                    </a:cubicBezTo>
                    <a:cubicBezTo>
                      <a:pt x="844" y="347"/>
                      <a:pt x="844" y="265"/>
                      <a:pt x="827" y="236"/>
                    </a:cubicBezTo>
                    <a:cubicBezTo>
                      <a:pt x="802" y="195"/>
                      <a:pt x="718" y="121"/>
                      <a:pt x="673" y="107"/>
                    </a:cubicBezTo>
                    <a:cubicBezTo>
                      <a:pt x="642" y="74"/>
                      <a:pt x="591" y="63"/>
                      <a:pt x="552" y="38"/>
                    </a:cubicBezTo>
                    <a:cubicBezTo>
                      <a:pt x="537" y="14"/>
                      <a:pt x="531" y="3"/>
                      <a:pt x="501" y="3"/>
                    </a:cubicBezTo>
                    <a:close/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0" y="1143000"/>
            <a:ext cx="8991600" cy="5029200"/>
            <a:chOff x="0" y="720"/>
            <a:chExt cx="5664" cy="3168"/>
          </a:xfrm>
        </p:grpSpPr>
        <p:sp>
          <p:nvSpPr>
            <p:cNvPr id="984088" name="Rectangle 24"/>
            <p:cNvSpPr>
              <a:spLocks noChangeArrowheads="1"/>
            </p:cNvSpPr>
            <p:nvPr/>
          </p:nvSpPr>
          <p:spPr bwMode="auto">
            <a:xfrm>
              <a:off x="0" y="720"/>
              <a:ext cx="5664" cy="316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84089" name="Picture 25" descr="4merges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359" y="807"/>
              <a:ext cx="3041" cy="3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4090" name="Freeform 26"/>
            <p:cNvSpPr>
              <a:spLocks/>
            </p:cNvSpPr>
            <p:nvPr/>
          </p:nvSpPr>
          <p:spPr bwMode="auto">
            <a:xfrm>
              <a:off x="2072" y="1865"/>
              <a:ext cx="851" cy="773"/>
            </a:xfrm>
            <a:custGeom>
              <a:avLst/>
              <a:gdLst/>
              <a:ahLst/>
              <a:cxnLst>
                <a:cxn ang="0">
                  <a:pos x="232" y="9"/>
                </a:cxn>
                <a:cxn ang="0">
                  <a:pos x="163" y="18"/>
                </a:cxn>
                <a:cxn ang="0">
                  <a:pos x="51" y="138"/>
                </a:cxn>
                <a:cxn ang="0">
                  <a:pos x="26" y="190"/>
                </a:cxn>
                <a:cxn ang="0">
                  <a:pos x="0" y="276"/>
                </a:cxn>
                <a:cxn ang="0">
                  <a:pos x="8" y="422"/>
                </a:cxn>
                <a:cxn ang="0">
                  <a:pos x="120" y="637"/>
                </a:cxn>
                <a:cxn ang="0">
                  <a:pos x="232" y="723"/>
                </a:cxn>
                <a:cxn ang="0">
                  <a:pos x="266" y="748"/>
                </a:cxn>
                <a:cxn ang="0">
                  <a:pos x="318" y="766"/>
                </a:cxn>
                <a:cxn ang="0">
                  <a:pos x="602" y="740"/>
                </a:cxn>
                <a:cxn ang="0">
                  <a:pos x="688" y="680"/>
                </a:cxn>
                <a:cxn ang="0">
                  <a:pos x="851" y="482"/>
                </a:cxn>
                <a:cxn ang="0">
                  <a:pos x="842" y="396"/>
                </a:cxn>
                <a:cxn ang="0">
                  <a:pos x="808" y="344"/>
                </a:cxn>
                <a:cxn ang="0">
                  <a:pos x="722" y="224"/>
                </a:cxn>
                <a:cxn ang="0">
                  <a:pos x="653" y="164"/>
                </a:cxn>
                <a:cxn ang="0">
                  <a:pos x="602" y="147"/>
                </a:cxn>
                <a:cxn ang="0">
                  <a:pos x="559" y="112"/>
                </a:cxn>
                <a:cxn ang="0">
                  <a:pos x="473" y="87"/>
                </a:cxn>
                <a:cxn ang="0">
                  <a:pos x="318" y="26"/>
                </a:cxn>
                <a:cxn ang="0">
                  <a:pos x="232" y="9"/>
                </a:cxn>
              </a:cxnLst>
              <a:rect l="0" t="0" r="r" b="b"/>
              <a:pathLst>
                <a:path w="851" h="773">
                  <a:moveTo>
                    <a:pt x="232" y="9"/>
                  </a:moveTo>
                  <a:cubicBezTo>
                    <a:pt x="209" y="12"/>
                    <a:pt x="184" y="8"/>
                    <a:pt x="163" y="18"/>
                  </a:cubicBezTo>
                  <a:cubicBezTo>
                    <a:pt x="137" y="31"/>
                    <a:pt x="73" y="107"/>
                    <a:pt x="51" y="138"/>
                  </a:cubicBezTo>
                  <a:cubicBezTo>
                    <a:pt x="24" y="226"/>
                    <a:pt x="66" y="97"/>
                    <a:pt x="26" y="190"/>
                  </a:cubicBezTo>
                  <a:cubicBezTo>
                    <a:pt x="15" y="216"/>
                    <a:pt x="8" y="249"/>
                    <a:pt x="0" y="276"/>
                  </a:cubicBezTo>
                  <a:cubicBezTo>
                    <a:pt x="3" y="325"/>
                    <a:pt x="2" y="374"/>
                    <a:pt x="8" y="422"/>
                  </a:cubicBezTo>
                  <a:cubicBezTo>
                    <a:pt x="16" y="483"/>
                    <a:pt x="79" y="597"/>
                    <a:pt x="120" y="637"/>
                  </a:cubicBezTo>
                  <a:cubicBezTo>
                    <a:pt x="166" y="682"/>
                    <a:pt x="181" y="692"/>
                    <a:pt x="232" y="723"/>
                  </a:cubicBezTo>
                  <a:cubicBezTo>
                    <a:pt x="244" y="730"/>
                    <a:pt x="253" y="742"/>
                    <a:pt x="266" y="748"/>
                  </a:cubicBezTo>
                  <a:cubicBezTo>
                    <a:pt x="282" y="756"/>
                    <a:pt x="318" y="766"/>
                    <a:pt x="318" y="766"/>
                  </a:cubicBezTo>
                  <a:cubicBezTo>
                    <a:pt x="499" y="759"/>
                    <a:pt x="494" y="773"/>
                    <a:pt x="602" y="740"/>
                  </a:cubicBezTo>
                  <a:cubicBezTo>
                    <a:pt x="633" y="719"/>
                    <a:pt x="653" y="691"/>
                    <a:pt x="688" y="680"/>
                  </a:cubicBezTo>
                  <a:cubicBezTo>
                    <a:pt x="749" y="619"/>
                    <a:pt x="821" y="567"/>
                    <a:pt x="851" y="482"/>
                  </a:cubicBezTo>
                  <a:cubicBezTo>
                    <a:pt x="848" y="453"/>
                    <a:pt x="851" y="424"/>
                    <a:pt x="842" y="396"/>
                  </a:cubicBezTo>
                  <a:cubicBezTo>
                    <a:pt x="836" y="376"/>
                    <a:pt x="815" y="363"/>
                    <a:pt x="808" y="344"/>
                  </a:cubicBezTo>
                  <a:cubicBezTo>
                    <a:pt x="789" y="290"/>
                    <a:pt x="775" y="250"/>
                    <a:pt x="722" y="224"/>
                  </a:cubicBezTo>
                  <a:cubicBezTo>
                    <a:pt x="694" y="181"/>
                    <a:pt x="714" y="204"/>
                    <a:pt x="653" y="164"/>
                  </a:cubicBezTo>
                  <a:cubicBezTo>
                    <a:pt x="638" y="154"/>
                    <a:pt x="602" y="147"/>
                    <a:pt x="602" y="147"/>
                  </a:cubicBezTo>
                  <a:cubicBezTo>
                    <a:pt x="587" y="137"/>
                    <a:pt x="576" y="120"/>
                    <a:pt x="559" y="112"/>
                  </a:cubicBezTo>
                  <a:cubicBezTo>
                    <a:pt x="536" y="101"/>
                    <a:pt x="498" y="95"/>
                    <a:pt x="473" y="87"/>
                  </a:cubicBezTo>
                  <a:cubicBezTo>
                    <a:pt x="427" y="55"/>
                    <a:pt x="370" y="44"/>
                    <a:pt x="318" y="26"/>
                  </a:cubicBezTo>
                  <a:cubicBezTo>
                    <a:pt x="242" y="0"/>
                    <a:pt x="178" y="37"/>
                    <a:pt x="232" y="9"/>
                  </a:cubicBezTo>
                  <a:close/>
                </a:path>
              </a:pathLst>
            </a:custGeom>
            <a:noFill/>
            <a:ln w="571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84091" name="Freeform 27"/>
            <p:cNvSpPr>
              <a:spLocks/>
            </p:cNvSpPr>
            <p:nvPr/>
          </p:nvSpPr>
          <p:spPr bwMode="auto">
            <a:xfrm>
              <a:off x="3283" y="2378"/>
              <a:ext cx="819" cy="566"/>
            </a:xfrm>
            <a:custGeom>
              <a:avLst/>
              <a:gdLst/>
              <a:ahLst/>
              <a:cxnLst>
                <a:cxn ang="0">
                  <a:pos x="457" y="3"/>
                </a:cxn>
                <a:cxn ang="0">
                  <a:pos x="199" y="38"/>
                </a:cxn>
                <a:cxn ang="0">
                  <a:pos x="147" y="81"/>
                </a:cxn>
                <a:cxn ang="0">
                  <a:pos x="53" y="193"/>
                </a:cxn>
                <a:cxn ang="0">
                  <a:pos x="35" y="244"/>
                </a:cxn>
                <a:cxn ang="0">
                  <a:pos x="130" y="468"/>
                </a:cxn>
                <a:cxn ang="0">
                  <a:pos x="182" y="528"/>
                </a:cxn>
                <a:cxn ang="0">
                  <a:pos x="319" y="562"/>
                </a:cxn>
                <a:cxn ang="0">
                  <a:pos x="560" y="554"/>
                </a:cxn>
                <a:cxn ang="0">
                  <a:pos x="637" y="511"/>
                </a:cxn>
                <a:cxn ang="0">
                  <a:pos x="740" y="442"/>
                </a:cxn>
                <a:cxn ang="0">
                  <a:pos x="801" y="356"/>
                </a:cxn>
                <a:cxn ang="0">
                  <a:pos x="801" y="218"/>
                </a:cxn>
                <a:cxn ang="0">
                  <a:pos x="783" y="201"/>
                </a:cxn>
                <a:cxn ang="0">
                  <a:pos x="740" y="158"/>
                </a:cxn>
                <a:cxn ang="0">
                  <a:pos x="620" y="72"/>
                </a:cxn>
                <a:cxn ang="0">
                  <a:pos x="482" y="21"/>
                </a:cxn>
                <a:cxn ang="0">
                  <a:pos x="457" y="3"/>
                </a:cxn>
              </a:cxnLst>
              <a:rect l="0" t="0" r="r" b="b"/>
              <a:pathLst>
                <a:path w="819" h="566">
                  <a:moveTo>
                    <a:pt x="457" y="3"/>
                  </a:moveTo>
                  <a:cubicBezTo>
                    <a:pt x="265" y="12"/>
                    <a:pt x="309" y="0"/>
                    <a:pt x="199" y="38"/>
                  </a:cubicBezTo>
                  <a:cubicBezTo>
                    <a:pt x="183" y="54"/>
                    <a:pt x="163" y="65"/>
                    <a:pt x="147" y="81"/>
                  </a:cubicBezTo>
                  <a:cubicBezTo>
                    <a:pt x="113" y="115"/>
                    <a:pt x="86" y="158"/>
                    <a:pt x="53" y="193"/>
                  </a:cubicBezTo>
                  <a:cubicBezTo>
                    <a:pt x="47" y="210"/>
                    <a:pt x="41" y="227"/>
                    <a:pt x="35" y="244"/>
                  </a:cubicBezTo>
                  <a:cubicBezTo>
                    <a:pt x="0" y="342"/>
                    <a:pt x="80" y="405"/>
                    <a:pt x="130" y="468"/>
                  </a:cubicBezTo>
                  <a:cubicBezTo>
                    <a:pt x="145" y="487"/>
                    <a:pt x="160" y="515"/>
                    <a:pt x="182" y="528"/>
                  </a:cubicBezTo>
                  <a:cubicBezTo>
                    <a:pt x="220" y="550"/>
                    <a:pt x="275" y="554"/>
                    <a:pt x="319" y="562"/>
                  </a:cubicBezTo>
                  <a:cubicBezTo>
                    <a:pt x="399" y="559"/>
                    <a:pt x="480" y="566"/>
                    <a:pt x="560" y="554"/>
                  </a:cubicBezTo>
                  <a:cubicBezTo>
                    <a:pt x="589" y="550"/>
                    <a:pt x="609" y="520"/>
                    <a:pt x="637" y="511"/>
                  </a:cubicBezTo>
                  <a:cubicBezTo>
                    <a:pt x="667" y="491"/>
                    <a:pt x="706" y="453"/>
                    <a:pt x="740" y="442"/>
                  </a:cubicBezTo>
                  <a:cubicBezTo>
                    <a:pt x="774" y="410"/>
                    <a:pt x="776" y="392"/>
                    <a:pt x="801" y="356"/>
                  </a:cubicBezTo>
                  <a:cubicBezTo>
                    <a:pt x="818" y="302"/>
                    <a:pt x="819" y="308"/>
                    <a:pt x="801" y="218"/>
                  </a:cubicBezTo>
                  <a:cubicBezTo>
                    <a:pt x="799" y="210"/>
                    <a:pt x="789" y="207"/>
                    <a:pt x="783" y="201"/>
                  </a:cubicBezTo>
                  <a:cubicBezTo>
                    <a:pt x="769" y="187"/>
                    <a:pt x="757" y="169"/>
                    <a:pt x="740" y="158"/>
                  </a:cubicBezTo>
                  <a:cubicBezTo>
                    <a:pt x="699" y="130"/>
                    <a:pt x="665" y="94"/>
                    <a:pt x="620" y="72"/>
                  </a:cubicBezTo>
                  <a:cubicBezTo>
                    <a:pt x="589" y="25"/>
                    <a:pt x="536" y="27"/>
                    <a:pt x="482" y="21"/>
                  </a:cubicBezTo>
                  <a:cubicBezTo>
                    <a:pt x="463" y="1"/>
                    <a:pt x="473" y="3"/>
                    <a:pt x="457" y="3"/>
                  </a:cubicBezTo>
                  <a:close/>
                </a:path>
              </a:pathLst>
            </a:custGeom>
            <a:noFill/>
            <a:ln w="571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28"/>
          <p:cNvGrpSpPr>
            <a:grpSpLocks/>
          </p:cNvGrpSpPr>
          <p:nvPr/>
        </p:nvGrpSpPr>
        <p:grpSpPr bwMode="auto">
          <a:xfrm>
            <a:off x="228600" y="1219200"/>
            <a:ext cx="8915400" cy="4876800"/>
            <a:chOff x="144" y="768"/>
            <a:chExt cx="5616" cy="3072"/>
          </a:xfrm>
        </p:grpSpPr>
        <p:sp>
          <p:nvSpPr>
            <p:cNvPr id="984093" name="Rectangle 29"/>
            <p:cNvSpPr>
              <a:spLocks noChangeArrowheads="1"/>
            </p:cNvSpPr>
            <p:nvPr/>
          </p:nvSpPr>
          <p:spPr bwMode="auto">
            <a:xfrm>
              <a:off x="144" y="768"/>
              <a:ext cx="5616" cy="30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84094" name="Picture 30" descr="after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399" y="847"/>
              <a:ext cx="2961" cy="29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31"/>
          <p:cNvGrpSpPr>
            <a:grpSpLocks/>
          </p:cNvGrpSpPr>
          <p:nvPr/>
        </p:nvGrpSpPr>
        <p:grpSpPr bwMode="auto">
          <a:xfrm>
            <a:off x="0" y="914400"/>
            <a:ext cx="9067800" cy="5707063"/>
            <a:chOff x="0" y="576"/>
            <a:chExt cx="5712" cy="3595"/>
          </a:xfrm>
        </p:grpSpPr>
        <p:sp>
          <p:nvSpPr>
            <p:cNvPr id="984096" name="Rectangle 32"/>
            <p:cNvSpPr>
              <a:spLocks noChangeArrowheads="1"/>
            </p:cNvSpPr>
            <p:nvPr/>
          </p:nvSpPr>
          <p:spPr bwMode="auto">
            <a:xfrm>
              <a:off x="0" y="576"/>
              <a:ext cx="5712" cy="35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84097" name="Picture 33" descr="before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88" y="895"/>
              <a:ext cx="2544" cy="28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984098" name="Picture 34" descr="after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928" y="893"/>
              <a:ext cx="2544" cy="28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84099" name="Text Box 35"/>
            <p:cNvSpPr txBox="1">
              <a:spLocks noChangeArrowheads="1"/>
            </p:cNvSpPr>
            <p:nvPr/>
          </p:nvSpPr>
          <p:spPr bwMode="auto">
            <a:xfrm>
              <a:off x="1142" y="3843"/>
              <a:ext cx="83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2800" b="0">
                  <a:solidFill>
                    <a:srgbClr val="FF0000"/>
                  </a:solidFill>
                </a:rPr>
                <a:t>before</a:t>
              </a:r>
            </a:p>
          </p:txBody>
        </p:sp>
        <p:sp>
          <p:nvSpPr>
            <p:cNvPr id="984100" name="Text Box 36"/>
            <p:cNvSpPr txBox="1">
              <a:spLocks noChangeArrowheads="1"/>
            </p:cNvSpPr>
            <p:nvPr/>
          </p:nvSpPr>
          <p:spPr bwMode="auto">
            <a:xfrm>
              <a:off x="3859" y="3844"/>
              <a:ext cx="68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2800" b="0">
                  <a:solidFill>
                    <a:srgbClr val="FF0000"/>
                  </a:solidFill>
                </a:rPr>
                <a:t>after</a:t>
              </a:r>
            </a:p>
          </p:txBody>
        </p:sp>
      </p:grpSp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Motivation: ER and Network Analysis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84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984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000"/>
                            </p:stCondLst>
                            <p:childTnLst>
                              <p:par>
                                <p:cTn id="4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4067" grpId="0" animBg="1"/>
      <p:bldP spid="98406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Motivation: ER and Network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Measuring the topology of the internet … using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traceroute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0" y="2438400"/>
            <a:ext cx="6477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IP Aliasing Problem   </a:t>
            </a:r>
            <a:r>
              <a:rPr lang="en-US" sz="3100" dirty="0" smtClean="0"/>
              <a:t>[</a:t>
            </a:r>
            <a:r>
              <a:rPr lang="en-US" sz="3100" dirty="0" err="1" smtClean="0"/>
              <a:t>Willinger</a:t>
            </a:r>
            <a:r>
              <a:rPr lang="en-US" sz="3100" dirty="0" smtClean="0"/>
              <a:t> et al. 2009]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48609" t="21875" r="3953"/>
          <a:stretch>
            <a:fillRect/>
          </a:stretch>
        </p:blipFill>
        <p:spPr bwMode="auto">
          <a:xfrm>
            <a:off x="1524000" y="838200"/>
            <a:ext cx="6172200" cy="571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IP Aliasing Problem   </a:t>
            </a:r>
            <a:r>
              <a:rPr lang="en-US" sz="3100" dirty="0" smtClean="0"/>
              <a:t>[</a:t>
            </a:r>
            <a:r>
              <a:rPr lang="en-US" sz="3100" dirty="0" err="1" smtClean="0"/>
              <a:t>Willinger</a:t>
            </a:r>
            <a:r>
              <a:rPr lang="en-US" sz="3100" dirty="0" smtClean="0"/>
              <a:t> et al. 2009]</a:t>
            </a:r>
            <a:endParaRPr 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 l="27745" t="10417" r="11933"/>
          <a:stretch>
            <a:fillRect/>
          </a:stretch>
        </p:blipFill>
        <p:spPr bwMode="auto">
          <a:xfrm>
            <a:off x="1143000" y="914400"/>
            <a:ext cx="6858000" cy="5726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10803</TotalTime>
  <Words>1196</Words>
  <Application>Microsoft Macintosh PowerPoint</Application>
  <PresentationFormat>On-screen Show (4:3)</PresentationFormat>
  <Paragraphs>308</Paragraphs>
  <Slides>42</Slides>
  <Notes>11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Entity Resolution for Big Data</vt:lpstr>
      <vt:lpstr>What is Entity Resolution?</vt:lpstr>
      <vt:lpstr>What is Entity Resolution? </vt:lpstr>
      <vt:lpstr>Ironically, Entity Resolution has many duplicate names</vt:lpstr>
      <vt:lpstr>ER Motivating Examples</vt:lpstr>
      <vt:lpstr>Motivation: ER and Network Analysis</vt:lpstr>
      <vt:lpstr>Motivation: ER and Network Analysis</vt:lpstr>
      <vt:lpstr>IP Aliasing Problem   [Willinger et al. 2009]</vt:lpstr>
      <vt:lpstr>IP Aliasing Problem   [Willinger et al. 2009]</vt:lpstr>
      <vt:lpstr>IP Aliasing Problem   [Willinger et al. 2009]</vt:lpstr>
      <vt:lpstr>Traditional Challenges in ER</vt:lpstr>
      <vt:lpstr>Traditional Challenges in ER</vt:lpstr>
      <vt:lpstr>Traditional Challenges in ER</vt:lpstr>
      <vt:lpstr>Traditional Challenges in ER</vt:lpstr>
      <vt:lpstr>Big-Data ER Challenges</vt:lpstr>
      <vt:lpstr>Big-Data ER Challenges</vt:lpstr>
      <vt:lpstr>Big-Data ER Challenges</vt:lpstr>
      <vt:lpstr>Outline</vt:lpstr>
      <vt:lpstr>Outline</vt:lpstr>
      <vt:lpstr>Outline</vt:lpstr>
      <vt:lpstr>Outline</vt:lpstr>
      <vt:lpstr>Scope of the Tutorial</vt:lpstr>
      <vt:lpstr>ER References</vt:lpstr>
      <vt:lpstr>Abstract Problem Statement</vt:lpstr>
      <vt:lpstr>Abstract Problem Statement</vt:lpstr>
      <vt:lpstr>Deduplication Problem Statement</vt:lpstr>
      <vt:lpstr>Deduplication Problem Statement</vt:lpstr>
      <vt:lpstr>Record Linkage Problem Statement</vt:lpstr>
      <vt:lpstr>Reference Matching Problem</vt:lpstr>
      <vt:lpstr>Abstract Problem Statement</vt:lpstr>
      <vt:lpstr>Deduplication Problem Statement</vt:lpstr>
      <vt:lpstr>Deduplication with Canonicalization</vt:lpstr>
      <vt:lpstr>Link Prediction Problem Statement</vt:lpstr>
      <vt:lpstr>Graph/Motif Alignment</vt:lpstr>
      <vt:lpstr>Relationships are crucial</vt:lpstr>
      <vt:lpstr>Relationships are crucial</vt:lpstr>
      <vt:lpstr>Notation</vt:lpstr>
      <vt:lpstr>Relationship between Mtrue and Mpred</vt:lpstr>
      <vt:lpstr>Metrics</vt:lpstr>
      <vt:lpstr>Typical Assumptions Made</vt:lpstr>
      <vt:lpstr>ER versus Classification</vt:lpstr>
      <vt:lpstr>ER vs (Multi-relational) Clustering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Resolution: Tutorial</dc:title>
  <dc:creator>Ashwin</dc:creator>
  <cp:lastModifiedBy>Ashwin Machanavajjhala</cp:lastModifiedBy>
  <cp:revision>227</cp:revision>
  <dcterms:created xsi:type="dcterms:W3CDTF">2006-08-16T00:00:00Z</dcterms:created>
  <dcterms:modified xsi:type="dcterms:W3CDTF">2013-08-05T13:41:52Z</dcterms:modified>
</cp:coreProperties>
</file>